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y="5143500" cx="9144000"/>
  <p:notesSz cx="6858000" cy="9144000"/>
  <p:embeddedFontLst>
    <p:embeddedFont>
      <p:font typeface="Old Standard TT"/>
      <p:regular r:id="rId34"/>
      <p:bold r:id="rId35"/>
      <p:italic r:id="rId36"/>
    </p:embeddedFont>
    <p:embeddedFont>
      <p:font typeface="Merriweather"/>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Merriweather-boldItalic.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font" Target="fonts/OldStandardTT-bold.fntdata"/><Relationship Id="rId12" Type="http://schemas.openxmlformats.org/officeDocument/2006/relationships/slide" Target="slides/slide8.xml"/><Relationship Id="rId34" Type="http://schemas.openxmlformats.org/officeDocument/2006/relationships/font" Target="fonts/OldStandardTT-regular.fntdata"/><Relationship Id="rId15" Type="http://schemas.openxmlformats.org/officeDocument/2006/relationships/slide" Target="slides/slide11.xml"/><Relationship Id="rId37" Type="http://schemas.openxmlformats.org/officeDocument/2006/relationships/font" Target="fonts/Merriweather-regular.fntdata"/><Relationship Id="rId14" Type="http://schemas.openxmlformats.org/officeDocument/2006/relationships/slide" Target="slides/slide10.xml"/><Relationship Id="rId36" Type="http://schemas.openxmlformats.org/officeDocument/2006/relationships/font" Target="fonts/OldStandardTT-italic.fntdata"/><Relationship Id="rId17" Type="http://schemas.openxmlformats.org/officeDocument/2006/relationships/slide" Target="slides/slide13.xml"/><Relationship Id="rId39" Type="http://schemas.openxmlformats.org/officeDocument/2006/relationships/font" Target="fonts/Merriweather-italic.fntdata"/><Relationship Id="rId16" Type="http://schemas.openxmlformats.org/officeDocument/2006/relationships/slide" Target="slides/slide12.xml"/><Relationship Id="rId38" Type="http://schemas.openxmlformats.org/officeDocument/2006/relationships/font" Target="fonts/Merriweather-bold.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764d50fd44840145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764d50fd44840145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764d50fd44840145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764d50fd44840145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g764d50fd44840145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764d50fd44840145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764d50fd44840145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764d50fd44840145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Google Shape;140;g764d50fd44840145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764d50fd44840145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764d50fd44840145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764d50fd44840145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764d50fd44840145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764d50fd44840145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Google Shape;158;g764d50fd44840145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764d50fd44840145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g764d50fd44840145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764d50fd44840145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62a2401d1edfe62d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62a2401d1edfe62d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Google Shape;62;g3617dddf49cbc93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617dddf49cbc93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62a2401d1edfe62d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62a2401d1edfe62d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62a2401d1edfe62d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62a2401d1edfe62d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62a2401d1edfe62d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62a2401d1edfe62d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gaf1055a352c6f3e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af1055a352c6f3e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Google Shape;207;g62a2401d1edfe62d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62a2401d1edfe62d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Google Shape;215;g62a2401d1edfe62d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62a2401d1edfe62d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Google Shape;221;g62a2401d1edfe62d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62a2401d1edfe62d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Google Shape;227;g47fc639545b727c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47fc639545b727c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Google Shape;234;g47fc639545b727c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47fc639545b727c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g47fc639545b727c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47fc639545b727c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 name="Shape 67"/>
        <p:cNvGrpSpPr/>
        <p:nvPr/>
      </p:nvGrpSpPr>
      <p:grpSpPr>
        <a:xfrm>
          <a:off x="0" y="0"/>
          <a:ext cx="0" cy="0"/>
          <a:chOff x="0" y="0"/>
          <a:chExt cx="0" cy="0"/>
        </a:xfrm>
      </p:grpSpPr>
      <p:sp>
        <p:nvSpPr>
          <p:cNvPr id="68" name="Google Shape;68;g3617dddf49cbc936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617dddf49cbc936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 name="Shape 74"/>
        <p:cNvGrpSpPr/>
        <p:nvPr/>
      </p:nvGrpSpPr>
      <p:grpSpPr>
        <a:xfrm>
          <a:off x="0" y="0"/>
          <a:ext cx="0" cy="0"/>
          <a:chOff x="0" y="0"/>
          <a:chExt cx="0" cy="0"/>
        </a:xfrm>
      </p:grpSpPr>
      <p:sp>
        <p:nvSpPr>
          <p:cNvPr id="75" name="Google Shape;75;g3617dddf49cbc936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617dddf49cbc936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Google Shape;81;g764d50fd44840145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764d50fd44840145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Google Shape;88;g764d50fd44840145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764d50fd44840145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764d50fd44840145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764d50fd44840145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764d50fd44840145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764d50fd44840145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764d50fd44840145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764d50fd44840145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100"/>
            <a:ext cx="9144000" cy="1711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 name="Google Shape;11;p2"/>
          <p:cNvCxnSpPr/>
          <p:nvPr/>
        </p:nvCxnSpPr>
        <p:spPr>
          <a:xfrm>
            <a:off x="641934" y="3597500"/>
            <a:ext cx="390300" cy="0"/>
          </a:xfrm>
          <a:prstGeom prst="straightConnector1">
            <a:avLst/>
          </a:prstGeom>
          <a:noFill/>
          <a:ln cap="flat" cmpd="sng" w="28575">
            <a:solidFill>
              <a:schemeClr val="accent1"/>
            </a:solidFill>
            <a:prstDash val="solid"/>
            <a:round/>
            <a:headEnd len="sm" w="sm" type="none"/>
            <a:tailEnd len="sm" w="sm" type="none"/>
          </a:ln>
        </p:spPr>
      </p:cxnSp>
      <p:sp>
        <p:nvSpPr>
          <p:cNvPr id="12" name="Google Shape;12;p2"/>
          <p:cNvSpPr txBox="1"/>
          <p:nvPr>
            <p:ph type="ctrTitle"/>
          </p:nvPr>
        </p:nvSpPr>
        <p:spPr>
          <a:xfrm>
            <a:off x="512700" y="1893300"/>
            <a:ext cx="8118600" cy="1522800"/>
          </a:xfrm>
          <a:prstGeom prst="rect">
            <a:avLst/>
          </a:prstGeom>
        </p:spPr>
        <p:txBody>
          <a:bodyPr anchorCtr="0" anchor="b" bIns="91425" lIns="91425" spcFirstLastPara="1" rIns="91425" wrap="square" tIns="91425"/>
          <a:lstStyle>
            <a:lvl1pPr lvl="0">
              <a:spcBef>
                <a:spcPts val="0"/>
              </a:spcBef>
              <a:spcAft>
                <a:spcPts val="0"/>
              </a:spcAft>
              <a:buClr>
                <a:schemeClr val="accent1"/>
              </a:buClr>
              <a:buSzPts val="4200"/>
              <a:buNone/>
              <a:defRPr sz="4200">
                <a:solidFill>
                  <a:schemeClr val="accent1"/>
                </a:solidFill>
              </a:defRPr>
            </a:lvl1pPr>
            <a:lvl2pPr lvl="1">
              <a:spcBef>
                <a:spcPts val="0"/>
              </a:spcBef>
              <a:spcAft>
                <a:spcPts val="0"/>
              </a:spcAft>
              <a:buClr>
                <a:schemeClr val="accent1"/>
              </a:buClr>
              <a:buSzPts val="4200"/>
              <a:buNone/>
              <a:defRPr sz="4200">
                <a:solidFill>
                  <a:schemeClr val="accent1"/>
                </a:solidFill>
              </a:defRPr>
            </a:lvl2pPr>
            <a:lvl3pPr lvl="2">
              <a:spcBef>
                <a:spcPts val="0"/>
              </a:spcBef>
              <a:spcAft>
                <a:spcPts val="0"/>
              </a:spcAft>
              <a:buClr>
                <a:schemeClr val="accent1"/>
              </a:buClr>
              <a:buSzPts val="4200"/>
              <a:buNone/>
              <a:defRPr sz="4200">
                <a:solidFill>
                  <a:schemeClr val="accent1"/>
                </a:solidFill>
              </a:defRPr>
            </a:lvl3pPr>
            <a:lvl4pPr lvl="3">
              <a:spcBef>
                <a:spcPts val="0"/>
              </a:spcBef>
              <a:spcAft>
                <a:spcPts val="0"/>
              </a:spcAft>
              <a:buClr>
                <a:schemeClr val="accent1"/>
              </a:buClr>
              <a:buSzPts val="4200"/>
              <a:buNone/>
              <a:defRPr sz="4200">
                <a:solidFill>
                  <a:schemeClr val="accent1"/>
                </a:solidFill>
              </a:defRPr>
            </a:lvl4pPr>
            <a:lvl5pPr lvl="4">
              <a:spcBef>
                <a:spcPts val="0"/>
              </a:spcBef>
              <a:spcAft>
                <a:spcPts val="0"/>
              </a:spcAft>
              <a:buClr>
                <a:schemeClr val="accent1"/>
              </a:buClr>
              <a:buSzPts val="4200"/>
              <a:buNone/>
              <a:defRPr sz="4200">
                <a:solidFill>
                  <a:schemeClr val="accent1"/>
                </a:solidFill>
              </a:defRPr>
            </a:lvl5pPr>
            <a:lvl6pPr lvl="5">
              <a:spcBef>
                <a:spcPts val="0"/>
              </a:spcBef>
              <a:spcAft>
                <a:spcPts val="0"/>
              </a:spcAft>
              <a:buClr>
                <a:schemeClr val="accent1"/>
              </a:buClr>
              <a:buSzPts val="4200"/>
              <a:buNone/>
              <a:defRPr sz="4200">
                <a:solidFill>
                  <a:schemeClr val="accent1"/>
                </a:solidFill>
              </a:defRPr>
            </a:lvl6pPr>
            <a:lvl7pPr lvl="6">
              <a:spcBef>
                <a:spcPts val="0"/>
              </a:spcBef>
              <a:spcAft>
                <a:spcPts val="0"/>
              </a:spcAft>
              <a:buClr>
                <a:schemeClr val="accent1"/>
              </a:buClr>
              <a:buSzPts val="4200"/>
              <a:buNone/>
              <a:defRPr sz="4200">
                <a:solidFill>
                  <a:schemeClr val="accent1"/>
                </a:solidFill>
              </a:defRPr>
            </a:lvl7pPr>
            <a:lvl8pPr lvl="7">
              <a:spcBef>
                <a:spcPts val="0"/>
              </a:spcBef>
              <a:spcAft>
                <a:spcPts val="0"/>
              </a:spcAft>
              <a:buClr>
                <a:schemeClr val="accent1"/>
              </a:buClr>
              <a:buSzPts val="4200"/>
              <a:buNone/>
              <a:defRPr sz="4200">
                <a:solidFill>
                  <a:schemeClr val="accent1"/>
                </a:solidFill>
              </a:defRPr>
            </a:lvl8pPr>
            <a:lvl9pPr lvl="8">
              <a:spcBef>
                <a:spcPts val="0"/>
              </a:spcBef>
              <a:spcAft>
                <a:spcPts val="0"/>
              </a:spcAft>
              <a:buClr>
                <a:schemeClr val="accent1"/>
              </a:buClr>
              <a:buSzPts val="4200"/>
              <a:buNone/>
              <a:defRPr sz="4200">
                <a:solidFill>
                  <a:schemeClr val="accent1"/>
                </a:solidFill>
              </a:defRPr>
            </a:lvl9pPr>
          </a:lstStyle>
          <a:p/>
        </p:txBody>
      </p:sp>
      <p:sp>
        <p:nvSpPr>
          <p:cNvPr id="13" name="Google Shape;13;p2"/>
          <p:cNvSpPr txBox="1"/>
          <p:nvPr>
            <p:ph idx="1" type="subTitle"/>
          </p:nvPr>
        </p:nvSpPr>
        <p:spPr>
          <a:xfrm>
            <a:off x="512700" y="3840639"/>
            <a:ext cx="8118600" cy="787500"/>
          </a:xfrm>
          <a:prstGeom prst="rect">
            <a:avLst/>
          </a:prstGeom>
        </p:spPr>
        <p:txBody>
          <a:bodyPr anchorCtr="0" anchor="t" bIns="91425" lIns="91425" spcFirstLastPara="1" rIns="91425" wrap="square" tIns="91425"/>
          <a:lstStyle>
            <a:lvl1pPr lvl="0">
              <a:lnSpc>
                <a:spcPct val="100000"/>
              </a:lnSpc>
              <a:spcBef>
                <a:spcPts val="0"/>
              </a:spcBef>
              <a:spcAft>
                <a:spcPts val="0"/>
              </a:spcAft>
              <a:buClr>
                <a:schemeClr val="accent2"/>
              </a:buClr>
              <a:buSzPts val="2400"/>
              <a:buNone/>
              <a:defRPr sz="2400">
                <a:solidFill>
                  <a:schemeClr val="accent2"/>
                </a:solidFill>
              </a:defRPr>
            </a:lvl1pPr>
            <a:lvl2pPr lvl="1">
              <a:lnSpc>
                <a:spcPct val="100000"/>
              </a:lnSpc>
              <a:spcBef>
                <a:spcPts val="0"/>
              </a:spcBef>
              <a:spcAft>
                <a:spcPts val="0"/>
              </a:spcAft>
              <a:buClr>
                <a:schemeClr val="accent2"/>
              </a:buClr>
              <a:buSzPts val="2400"/>
              <a:buNone/>
              <a:defRPr sz="2400">
                <a:solidFill>
                  <a:schemeClr val="accent2"/>
                </a:solidFill>
              </a:defRPr>
            </a:lvl2pPr>
            <a:lvl3pPr lvl="2">
              <a:lnSpc>
                <a:spcPct val="100000"/>
              </a:lnSpc>
              <a:spcBef>
                <a:spcPts val="0"/>
              </a:spcBef>
              <a:spcAft>
                <a:spcPts val="0"/>
              </a:spcAft>
              <a:buClr>
                <a:schemeClr val="accent2"/>
              </a:buClr>
              <a:buSzPts val="2400"/>
              <a:buNone/>
              <a:defRPr sz="2400">
                <a:solidFill>
                  <a:schemeClr val="accent2"/>
                </a:solidFill>
              </a:defRPr>
            </a:lvl3pPr>
            <a:lvl4pPr lvl="3">
              <a:lnSpc>
                <a:spcPct val="100000"/>
              </a:lnSpc>
              <a:spcBef>
                <a:spcPts val="0"/>
              </a:spcBef>
              <a:spcAft>
                <a:spcPts val="0"/>
              </a:spcAft>
              <a:buClr>
                <a:schemeClr val="accent2"/>
              </a:buClr>
              <a:buSzPts val="2400"/>
              <a:buNone/>
              <a:defRPr sz="2400">
                <a:solidFill>
                  <a:schemeClr val="accent2"/>
                </a:solidFill>
              </a:defRPr>
            </a:lvl4pPr>
            <a:lvl5pPr lvl="4">
              <a:lnSpc>
                <a:spcPct val="100000"/>
              </a:lnSpc>
              <a:spcBef>
                <a:spcPts val="0"/>
              </a:spcBef>
              <a:spcAft>
                <a:spcPts val="0"/>
              </a:spcAft>
              <a:buClr>
                <a:schemeClr val="accent2"/>
              </a:buClr>
              <a:buSzPts val="2400"/>
              <a:buNone/>
              <a:defRPr sz="2400">
                <a:solidFill>
                  <a:schemeClr val="accent2"/>
                </a:solidFill>
              </a:defRPr>
            </a:lvl5pPr>
            <a:lvl6pPr lvl="5">
              <a:lnSpc>
                <a:spcPct val="100000"/>
              </a:lnSpc>
              <a:spcBef>
                <a:spcPts val="0"/>
              </a:spcBef>
              <a:spcAft>
                <a:spcPts val="0"/>
              </a:spcAft>
              <a:buClr>
                <a:schemeClr val="accent2"/>
              </a:buClr>
              <a:buSzPts val="2400"/>
              <a:buNone/>
              <a:defRPr sz="2400">
                <a:solidFill>
                  <a:schemeClr val="accent2"/>
                </a:solidFill>
              </a:defRPr>
            </a:lvl6pPr>
            <a:lvl7pPr lvl="6">
              <a:lnSpc>
                <a:spcPct val="100000"/>
              </a:lnSpc>
              <a:spcBef>
                <a:spcPts val="0"/>
              </a:spcBef>
              <a:spcAft>
                <a:spcPts val="0"/>
              </a:spcAft>
              <a:buClr>
                <a:schemeClr val="accent2"/>
              </a:buClr>
              <a:buSzPts val="2400"/>
              <a:buNone/>
              <a:defRPr sz="2400">
                <a:solidFill>
                  <a:schemeClr val="accent2"/>
                </a:solidFill>
              </a:defRPr>
            </a:lvl7pPr>
            <a:lvl8pPr lvl="7">
              <a:lnSpc>
                <a:spcPct val="100000"/>
              </a:lnSpc>
              <a:spcBef>
                <a:spcPts val="0"/>
              </a:spcBef>
              <a:spcAft>
                <a:spcPts val="0"/>
              </a:spcAft>
              <a:buClr>
                <a:schemeClr val="accent2"/>
              </a:buClr>
              <a:buSzPts val="2400"/>
              <a:buNone/>
              <a:defRPr sz="2400">
                <a:solidFill>
                  <a:schemeClr val="accent2"/>
                </a:solidFill>
              </a:defRPr>
            </a:lvl8pPr>
            <a:lvl9pPr lvl="8">
              <a:lnSpc>
                <a:spcPct val="100000"/>
              </a:lnSpc>
              <a:spcBef>
                <a:spcPts val="0"/>
              </a:spcBef>
              <a:spcAft>
                <a:spcPts val="0"/>
              </a:spcAft>
              <a:buClr>
                <a:schemeClr val="accent2"/>
              </a:buClr>
              <a:buSzPts val="2400"/>
              <a:buNone/>
              <a:defRPr sz="2400">
                <a:solidFill>
                  <a:schemeClr val="accent2"/>
                </a:solidFill>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039650"/>
            <a:ext cx="8520600" cy="2106300"/>
          </a:xfrm>
          <a:prstGeom prst="rect">
            <a:avLst/>
          </a:prstGeom>
        </p:spPr>
        <p:txBody>
          <a:bodyPr anchorCtr="0" anchor="b" bIns="91425" lIns="91425" spcFirstLastPara="1" rIns="91425" wrap="square" tIns="91425"/>
          <a:lstStyle>
            <a:lvl1pPr lvl="0" algn="ctr">
              <a:spcBef>
                <a:spcPts val="0"/>
              </a:spcBef>
              <a:spcAft>
                <a:spcPts val="0"/>
              </a:spcAft>
              <a:buSzPts val="14000"/>
              <a:buNone/>
              <a:defRPr b="1" sz="14000"/>
            </a:lvl1pPr>
            <a:lvl2pPr lvl="1" algn="ctr">
              <a:spcBef>
                <a:spcPts val="0"/>
              </a:spcBef>
              <a:spcAft>
                <a:spcPts val="0"/>
              </a:spcAft>
              <a:buSzPts val="14000"/>
              <a:buNone/>
              <a:defRPr b="1" sz="14000"/>
            </a:lvl2pPr>
            <a:lvl3pPr lvl="2" algn="ctr">
              <a:spcBef>
                <a:spcPts val="0"/>
              </a:spcBef>
              <a:spcAft>
                <a:spcPts val="0"/>
              </a:spcAft>
              <a:buSzPts val="14000"/>
              <a:buNone/>
              <a:defRPr b="1" sz="14000"/>
            </a:lvl3pPr>
            <a:lvl4pPr lvl="3" algn="ctr">
              <a:spcBef>
                <a:spcPts val="0"/>
              </a:spcBef>
              <a:spcAft>
                <a:spcPts val="0"/>
              </a:spcAft>
              <a:buSzPts val="14000"/>
              <a:buNone/>
              <a:defRPr b="1" sz="14000"/>
            </a:lvl4pPr>
            <a:lvl5pPr lvl="4" algn="ctr">
              <a:spcBef>
                <a:spcPts val="0"/>
              </a:spcBef>
              <a:spcAft>
                <a:spcPts val="0"/>
              </a:spcAft>
              <a:buSzPts val="14000"/>
              <a:buNone/>
              <a:defRPr b="1" sz="14000"/>
            </a:lvl5pPr>
            <a:lvl6pPr lvl="5" algn="ctr">
              <a:spcBef>
                <a:spcPts val="0"/>
              </a:spcBef>
              <a:spcAft>
                <a:spcPts val="0"/>
              </a:spcAft>
              <a:buSzPts val="14000"/>
              <a:buNone/>
              <a:defRPr b="1" sz="14000"/>
            </a:lvl6pPr>
            <a:lvl7pPr lvl="6" algn="ctr">
              <a:spcBef>
                <a:spcPts val="0"/>
              </a:spcBef>
              <a:spcAft>
                <a:spcPts val="0"/>
              </a:spcAft>
              <a:buSzPts val="14000"/>
              <a:buNone/>
              <a:defRPr b="1" sz="14000"/>
            </a:lvl7pPr>
            <a:lvl8pPr lvl="7" algn="ctr">
              <a:spcBef>
                <a:spcPts val="0"/>
              </a:spcBef>
              <a:spcAft>
                <a:spcPts val="0"/>
              </a:spcAft>
              <a:buSzPts val="14000"/>
              <a:buNone/>
              <a:defRPr b="1" sz="14000"/>
            </a:lvl8pPr>
            <a:lvl9pPr lvl="8" algn="ctr">
              <a:spcBef>
                <a:spcPts val="0"/>
              </a:spcBef>
              <a:spcAft>
                <a:spcPts val="0"/>
              </a:spcAft>
              <a:buSzPts val="14000"/>
              <a:buNone/>
              <a:defRPr b="1" sz="14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2" name="Google Shape;52;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5" name="Shape 15"/>
        <p:cNvGrpSpPr/>
        <p:nvPr/>
      </p:nvGrpSpPr>
      <p:grpSpPr>
        <a:xfrm>
          <a:off x="0" y="0"/>
          <a:ext cx="0" cy="0"/>
          <a:chOff x="0" y="0"/>
          <a:chExt cx="0" cy="0"/>
        </a:xfrm>
      </p:grpSpPr>
      <p:cxnSp>
        <p:nvCxnSpPr>
          <p:cNvPr id="16" name="Google Shape;16;p3"/>
          <p:cNvCxnSpPr/>
          <p:nvPr/>
        </p:nvCxnSpPr>
        <p:spPr>
          <a:xfrm>
            <a:off x="641934" y="3597500"/>
            <a:ext cx="390300" cy="0"/>
          </a:xfrm>
          <a:prstGeom prst="straightConnector1">
            <a:avLst/>
          </a:prstGeom>
          <a:noFill/>
          <a:ln cap="flat" cmpd="sng" w="28575">
            <a:solidFill>
              <a:schemeClr val="lt2"/>
            </a:solidFill>
            <a:prstDash val="solid"/>
            <a:round/>
            <a:headEnd len="sm" w="sm" type="none"/>
            <a:tailEnd len="sm" w="sm" type="none"/>
          </a:ln>
        </p:spPr>
      </p:cxnSp>
      <p:sp>
        <p:nvSpPr>
          <p:cNvPr id="17" name="Google Shape;17;p3"/>
          <p:cNvSpPr txBox="1"/>
          <p:nvPr>
            <p:ph type="title"/>
          </p:nvPr>
        </p:nvSpPr>
        <p:spPr>
          <a:xfrm>
            <a:off x="512700" y="1893300"/>
            <a:ext cx="8118600" cy="1522800"/>
          </a:xfrm>
          <a:prstGeom prst="rect">
            <a:avLst/>
          </a:prstGeom>
        </p:spPr>
        <p:txBody>
          <a:bodyPr anchorCtr="0" anchor="b" bIns="91425" lIns="91425" spcFirstLastPara="1" rIns="91425" wrap="square" tIns="91425"/>
          <a:lstStyle>
            <a:lvl1pPr lvl="0">
              <a:spcBef>
                <a:spcPts val="0"/>
              </a:spcBef>
              <a:spcAft>
                <a:spcPts val="0"/>
              </a:spcAft>
              <a:buClr>
                <a:schemeClr val="accent1"/>
              </a:buClr>
              <a:buSzPts val="6000"/>
              <a:buNone/>
              <a:defRPr sz="6000">
                <a:solidFill>
                  <a:schemeClr val="accent1"/>
                </a:solidFill>
              </a:defRPr>
            </a:lvl1pPr>
            <a:lvl2pPr lvl="1">
              <a:spcBef>
                <a:spcPts val="0"/>
              </a:spcBef>
              <a:spcAft>
                <a:spcPts val="0"/>
              </a:spcAft>
              <a:buClr>
                <a:schemeClr val="accent1"/>
              </a:buClr>
              <a:buSzPts val="6000"/>
              <a:buNone/>
              <a:defRPr sz="6000">
                <a:solidFill>
                  <a:schemeClr val="accent1"/>
                </a:solidFill>
              </a:defRPr>
            </a:lvl2pPr>
            <a:lvl3pPr lvl="2">
              <a:spcBef>
                <a:spcPts val="0"/>
              </a:spcBef>
              <a:spcAft>
                <a:spcPts val="0"/>
              </a:spcAft>
              <a:buClr>
                <a:schemeClr val="accent1"/>
              </a:buClr>
              <a:buSzPts val="6000"/>
              <a:buNone/>
              <a:defRPr sz="6000">
                <a:solidFill>
                  <a:schemeClr val="accent1"/>
                </a:solidFill>
              </a:defRPr>
            </a:lvl3pPr>
            <a:lvl4pPr lvl="3">
              <a:spcBef>
                <a:spcPts val="0"/>
              </a:spcBef>
              <a:spcAft>
                <a:spcPts val="0"/>
              </a:spcAft>
              <a:buClr>
                <a:schemeClr val="accent1"/>
              </a:buClr>
              <a:buSzPts val="6000"/>
              <a:buNone/>
              <a:defRPr sz="6000">
                <a:solidFill>
                  <a:schemeClr val="accent1"/>
                </a:solidFill>
              </a:defRPr>
            </a:lvl4pPr>
            <a:lvl5pPr lvl="4">
              <a:spcBef>
                <a:spcPts val="0"/>
              </a:spcBef>
              <a:spcAft>
                <a:spcPts val="0"/>
              </a:spcAft>
              <a:buClr>
                <a:schemeClr val="accent1"/>
              </a:buClr>
              <a:buSzPts val="6000"/>
              <a:buNone/>
              <a:defRPr sz="6000">
                <a:solidFill>
                  <a:schemeClr val="accent1"/>
                </a:solidFill>
              </a:defRPr>
            </a:lvl5pPr>
            <a:lvl6pPr lvl="5">
              <a:spcBef>
                <a:spcPts val="0"/>
              </a:spcBef>
              <a:spcAft>
                <a:spcPts val="0"/>
              </a:spcAft>
              <a:buClr>
                <a:schemeClr val="accent1"/>
              </a:buClr>
              <a:buSzPts val="6000"/>
              <a:buNone/>
              <a:defRPr sz="6000">
                <a:solidFill>
                  <a:schemeClr val="accent1"/>
                </a:solidFill>
              </a:defRPr>
            </a:lvl6pPr>
            <a:lvl7pPr lvl="6">
              <a:spcBef>
                <a:spcPts val="0"/>
              </a:spcBef>
              <a:spcAft>
                <a:spcPts val="0"/>
              </a:spcAft>
              <a:buClr>
                <a:schemeClr val="accent1"/>
              </a:buClr>
              <a:buSzPts val="6000"/>
              <a:buNone/>
              <a:defRPr sz="6000">
                <a:solidFill>
                  <a:schemeClr val="accent1"/>
                </a:solidFill>
              </a:defRPr>
            </a:lvl7pPr>
            <a:lvl8pPr lvl="7">
              <a:spcBef>
                <a:spcPts val="0"/>
              </a:spcBef>
              <a:spcAft>
                <a:spcPts val="0"/>
              </a:spcAft>
              <a:buClr>
                <a:schemeClr val="accent1"/>
              </a:buClr>
              <a:buSzPts val="6000"/>
              <a:buNone/>
              <a:defRPr sz="6000">
                <a:solidFill>
                  <a:schemeClr val="accent1"/>
                </a:solidFill>
              </a:defRPr>
            </a:lvl8pPr>
            <a:lvl9pPr lvl="8">
              <a:spcBef>
                <a:spcPts val="0"/>
              </a:spcBef>
              <a:spcAft>
                <a:spcPts val="0"/>
              </a:spcAft>
              <a:buClr>
                <a:schemeClr val="accent1"/>
              </a:buClr>
              <a:buSzPts val="6000"/>
              <a:buNone/>
              <a:defRPr sz="6000">
                <a:solidFill>
                  <a:schemeClr val="accen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311700" y="445025"/>
            <a:ext cx="8520600" cy="6132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71600"/>
            <a:ext cx="8520600" cy="33972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6132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71675"/>
            <a:ext cx="3999900" cy="3397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2" type="body"/>
          </p:nvPr>
        </p:nvSpPr>
        <p:spPr>
          <a:xfrm>
            <a:off x="4832400" y="1171675"/>
            <a:ext cx="3999900" cy="3397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6132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5604000" cy="4090800"/>
          </a:xfrm>
          <a:prstGeom prst="rect">
            <a:avLst/>
          </a:prstGeom>
        </p:spPr>
        <p:txBody>
          <a:bodyPr anchorCtr="0" anchor="ctr" bIns="91425" lIns="91425" spcFirstLastPara="1" rIns="91425" wrap="square" tIns="91425"/>
          <a:lstStyle>
            <a:lvl1pPr lvl="0">
              <a:spcBef>
                <a:spcPts val="0"/>
              </a:spcBef>
              <a:spcAft>
                <a:spcPts val="0"/>
              </a:spcAft>
              <a:buClr>
                <a:schemeClr val="accent1"/>
              </a:buClr>
              <a:buSzPts val="5400"/>
              <a:buNone/>
              <a:defRPr sz="5400">
                <a:solidFill>
                  <a:schemeClr val="accent1"/>
                </a:solidFill>
              </a:defRPr>
            </a:lvl1pPr>
            <a:lvl2pPr lvl="1">
              <a:spcBef>
                <a:spcPts val="0"/>
              </a:spcBef>
              <a:spcAft>
                <a:spcPts val="0"/>
              </a:spcAft>
              <a:buClr>
                <a:schemeClr val="accent1"/>
              </a:buClr>
              <a:buSzPts val="5400"/>
              <a:buNone/>
              <a:defRPr sz="5400">
                <a:solidFill>
                  <a:schemeClr val="accent1"/>
                </a:solidFill>
              </a:defRPr>
            </a:lvl2pPr>
            <a:lvl3pPr lvl="2">
              <a:spcBef>
                <a:spcPts val="0"/>
              </a:spcBef>
              <a:spcAft>
                <a:spcPts val="0"/>
              </a:spcAft>
              <a:buClr>
                <a:schemeClr val="accent1"/>
              </a:buClr>
              <a:buSzPts val="5400"/>
              <a:buNone/>
              <a:defRPr sz="5400">
                <a:solidFill>
                  <a:schemeClr val="accent1"/>
                </a:solidFill>
              </a:defRPr>
            </a:lvl3pPr>
            <a:lvl4pPr lvl="3">
              <a:spcBef>
                <a:spcPts val="0"/>
              </a:spcBef>
              <a:spcAft>
                <a:spcPts val="0"/>
              </a:spcAft>
              <a:buClr>
                <a:schemeClr val="accent1"/>
              </a:buClr>
              <a:buSzPts val="5400"/>
              <a:buNone/>
              <a:defRPr sz="5400">
                <a:solidFill>
                  <a:schemeClr val="accent1"/>
                </a:solidFill>
              </a:defRPr>
            </a:lvl4pPr>
            <a:lvl5pPr lvl="4">
              <a:spcBef>
                <a:spcPts val="0"/>
              </a:spcBef>
              <a:spcAft>
                <a:spcPts val="0"/>
              </a:spcAft>
              <a:buClr>
                <a:schemeClr val="accent1"/>
              </a:buClr>
              <a:buSzPts val="5400"/>
              <a:buNone/>
              <a:defRPr sz="5400">
                <a:solidFill>
                  <a:schemeClr val="accent1"/>
                </a:solidFill>
              </a:defRPr>
            </a:lvl5pPr>
            <a:lvl6pPr lvl="5">
              <a:spcBef>
                <a:spcPts val="0"/>
              </a:spcBef>
              <a:spcAft>
                <a:spcPts val="0"/>
              </a:spcAft>
              <a:buClr>
                <a:schemeClr val="accent1"/>
              </a:buClr>
              <a:buSzPts val="5400"/>
              <a:buNone/>
              <a:defRPr sz="5400">
                <a:solidFill>
                  <a:schemeClr val="accent1"/>
                </a:solidFill>
              </a:defRPr>
            </a:lvl6pPr>
            <a:lvl7pPr lvl="6">
              <a:spcBef>
                <a:spcPts val="0"/>
              </a:spcBef>
              <a:spcAft>
                <a:spcPts val="0"/>
              </a:spcAft>
              <a:buClr>
                <a:schemeClr val="accent1"/>
              </a:buClr>
              <a:buSzPts val="5400"/>
              <a:buNone/>
              <a:defRPr sz="5400">
                <a:solidFill>
                  <a:schemeClr val="accent1"/>
                </a:solidFill>
              </a:defRPr>
            </a:lvl7pPr>
            <a:lvl8pPr lvl="7">
              <a:spcBef>
                <a:spcPts val="0"/>
              </a:spcBef>
              <a:spcAft>
                <a:spcPts val="0"/>
              </a:spcAft>
              <a:buClr>
                <a:schemeClr val="accent1"/>
              </a:buClr>
              <a:buSzPts val="5400"/>
              <a:buNone/>
              <a:defRPr sz="5400">
                <a:solidFill>
                  <a:schemeClr val="accent1"/>
                </a:solidFill>
              </a:defRPr>
            </a:lvl8pPr>
            <a:lvl9pPr lvl="8">
              <a:spcBef>
                <a:spcPts val="0"/>
              </a:spcBef>
              <a:spcAft>
                <a:spcPts val="0"/>
              </a:spcAft>
              <a:buClr>
                <a:schemeClr val="accent1"/>
              </a:buClr>
              <a:buSzPts val="5400"/>
              <a:buNone/>
              <a:defRPr sz="5400">
                <a:solidFill>
                  <a:schemeClr val="accent1"/>
                </a:solidFill>
              </a:defRPr>
            </a:lvl9pPr>
          </a:lstStyle>
          <a:p/>
        </p:txBody>
      </p:sp>
      <p:sp>
        <p:nvSpPr>
          <p:cNvPr id="38" name="Google Shape;38;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686400" cy="0"/>
          </a:xfrm>
          <a:prstGeom prst="straightConnector1">
            <a:avLst/>
          </a:prstGeom>
          <a:noFill/>
          <a:ln cap="flat" cmpd="sng" w="19050">
            <a:solidFill>
              <a:schemeClr val="lt2"/>
            </a:solidFill>
            <a:prstDash val="solid"/>
            <a:round/>
            <a:headEnd len="sm" w="sm" type="none"/>
            <a:tailEnd len="sm" w="sm" type="none"/>
          </a:ln>
        </p:spPr>
      </p:cxnSp>
      <p:sp>
        <p:nvSpPr>
          <p:cNvPr id="42" name="Google Shape;42;p9"/>
          <p:cNvSpPr txBox="1"/>
          <p:nvPr>
            <p:ph type="title"/>
          </p:nvPr>
        </p:nvSpPr>
        <p:spPr>
          <a:xfrm>
            <a:off x="265500" y="1382350"/>
            <a:ext cx="4045200" cy="1333200"/>
          </a:xfrm>
          <a:prstGeom prst="rect">
            <a:avLst/>
          </a:prstGeom>
        </p:spPr>
        <p:txBody>
          <a:bodyPr anchorCtr="0" anchor="b" bIns="91425" lIns="91425" spcFirstLastPara="1" rIns="91425" wrap="square" tIns="91425"/>
          <a:lstStyle>
            <a:lvl1pPr lvl="0" algn="ctr">
              <a:spcBef>
                <a:spcPts val="0"/>
              </a:spcBef>
              <a:spcAft>
                <a:spcPts val="0"/>
              </a:spcAft>
              <a:buClr>
                <a:schemeClr val="lt2"/>
              </a:buClr>
              <a:buSzPts val="4200"/>
              <a:buNone/>
              <a:defRPr sz="4200">
                <a:solidFill>
                  <a:schemeClr val="lt2"/>
                </a:solidFill>
              </a:defRPr>
            </a:lvl1pPr>
            <a:lvl2pPr lvl="1" algn="ctr">
              <a:spcBef>
                <a:spcPts val="0"/>
              </a:spcBef>
              <a:spcAft>
                <a:spcPts val="0"/>
              </a:spcAft>
              <a:buClr>
                <a:schemeClr val="lt2"/>
              </a:buClr>
              <a:buSzPts val="4200"/>
              <a:buNone/>
              <a:defRPr sz="4200">
                <a:solidFill>
                  <a:schemeClr val="lt2"/>
                </a:solidFill>
              </a:defRPr>
            </a:lvl2pPr>
            <a:lvl3pPr lvl="2" algn="ctr">
              <a:spcBef>
                <a:spcPts val="0"/>
              </a:spcBef>
              <a:spcAft>
                <a:spcPts val="0"/>
              </a:spcAft>
              <a:buClr>
                <a:schemeClr val="lt2"/>
              </a:buClr>
              <a:buSzPts val="4200"/>
              <a:buNone/>
              <a:defRPr sz="4200">
                <a:solidFill>
                  <a:schemeClr val="lt2"/>
                </a:solidFill>
              </a:defRPr>
            </a:lvl3pPr>
            <a:lvl4pPr lvl="3" algn="ctr">
              <a:spcBef>
                <a:spcPts val="0"/>
              </a:spcBef>
              <a:spcAft>
                <a:spcPts val="0"/>
              </a:spcAft>
              <a:buClr>
                <a:schemeClr val="lt2"/>
              </a:buClr>
              <a:buSzPts val="4200"/>
              <a:buNone/>
              <a:defRPr sz="4200">
                <a:solidFill>
                  <a:schemeClr val="lt2"/>
                </a:solidFill>
              </a:defRPr>
            </a:lvl4pPr>
            <a:lvl5pPr lvl="4" algn="ctr">
              <a:spcBef>
                <a:spcPts val="0"/>
              </a:spcBef>
              <a:spcAft>
                <a:spcPts val="0"/>
              </a:spcAft>
              <a:buClr>
                <a:schemeClr val="lt2"/>
              </a:buClr>
              <a:buSzPts val="4200"/>
              <a:buNone/>
              <a:defRPr sz="4200">
                <a:solidFill>
                  <a:schemeClr val="lt2"/>
                </a:solidFill>
              </a:defRPr>
            </a:lvl5pPr>
            <a:lvl6pPr lvl="5" algn="ctr">
              <a:spcBef>
                <a:spcPts val="0"/>
              </a:spcBef>
              <a:spcAft>
                <a:spcPts val="0"/>
              </a:spcAft>
              <a:buClr>
                <a:schemeClr val="lt2"/>
              </a:buClr>
              <a:buSzPts val="4200"/>
              <a:buNone/>
              <a:defRPr sz="4200">
                <a:solidFill>
                  <a:schemeClr val="lt2"/>
                </a:solidFill>
              </a:defRPr>
            </a:lvl6pPr>
            <a:lvl7pPr lvl="6" algn="ctr">
              <a:spcBef>
                <a:spcPts val="0"/>
              </a:spcBef>
              <a:spcAft>
                <a:spcPts val="0"/>
              </a:spcAft>
              <a:buClr>
                <a:schemeClr val="lt2"/>
              </a:buClr>
              <a:buSzPts val="4200"/>
              <a:buNone/>
              <a:defRPr sz="4200">
                <a:solidFill>
                  <a:schemeClr val="lt2"/>
                </a:solidFill>
              </a:defRPr>
            </a:lvl7pPr>
            <a:lvl8pPr lvl="7" algn="ctr">
              <a:spcBef>
                <a:spcPts val="0"/>
              </a:spcBef>
              <a:spcAft>
                <a:spcPts val="0"/>
              </a:spcAft>
              <a:buClr>
                <a:schemeClr val="lt2"/>
              </a:buClr>
              <a:buSzPts val="4200"/>
              <a:buNone/>
              <a:defRPr sz="4200">
                <a:solidFill>
                  <a:schemeClr val="lt2"/>
                </a:solidFill>
              </a:defRPr>
            </a:lvl8pPr>
            <a:lvl9pPr lvl="8" algn="ctr">
              <a:spcBef>
                <a:spcPts val="0"/>
              </a:spcBef>
              <a:spcAft>
                <a:spcPts val="0"/>
              </a:spcAft>
              <a:buClr>
                <a:schemeClr val="lt2"/>
              </a:buClr>
              <a:buSzPts val="4200"/>
              <a:buNone/>
              <a:defRPr sz="4200">
                <a:solidFill>
                  <a:schemeClr val="lt2"/>
                </a:solidFill>
              </a:defRPr>
            </a:lvl9pPr>
          </a:lstStyle>
          <a:p/>
        </p:txBody>
      </p:sp>
      <p:sp>
        <p:nvSpPr>
          <p:cNvPr id="43" name="Google Shape;43;p9"/>
          <p:cNvSpPr txBox="1"/>
          <p:nvPr>
            <p:ph idx="1" type="subTitle"/>
          </p:nvPr>
        </p:nvSpPr>
        <p:spPr>
          <a:xfrm>
            <a:off x="265500" y="2769001"/>
            <a:ext cx="4045200" cy="13455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1600"/>
              </a:spcBef>
              <a:spcAft>
                <a:spcPts val="0"/>
              </a:spcAft>
              <a:buClr>
                <a:schemeClr val="accent1"/>
              </a:buClr>
              <a:buSzPts val="1400"/>
              <a:buChar char="○"/>
              <a:defRPr>
                <a:solidFill>
                  <a:schemeClr val="accent1"/>
                </a:solidFill>
              </a:defRPr>
            </a:lvl2pPr>
            <a:lvl3pPr indent="-317500" lvl="2" marL="1371600">
              <a:spcBef>
                <a:spcPts val="1600"/>
              </a:spcBef>
              <a:spcAft>
                <a:spcPts val="0"/>
              </a:spcAft>
              <a:buClr>
                <a:schemeClr val="accent1"/>
              </a:buClr>
              <a:buSzPts val="1400"/>
              <a:buChar char="■"/>
              <a:defRPr>
                <a:solidFill>
                  <a:schemeClr val="accent1"/>
                </a:solidFill>
              </a:defRPr>
            </a:lvl3pPr>
            <a:lvl4pPr indent="-317500" lvl="3" marL="1828800">
              <a:spcBef>
                <a:spcPts val="1600"/>
              </a:spcBef>
              <a:spcAft>
                <a:spcPts val="0"/>
              </a:spcAft>
              <a:buClr>
                <a:schemeClr val="accent1"/>
              </a:buClr>
              <a:buSzPts val="1400"/>
              <a:buChar char="●"/>
              <a:defRPr>
                <a:solidFill>
                  <a:schemeClr val="accent1"/>
                </a:solidFill>
              </a:defRPr>
            </a:lvl4pPr>
            <a:lvl5pPr indent="-317500" lvl="4" marL="2286000">
              <a:spcBef>
                <a:spcPts val="1600"/>
              </a:spcBef>
              <a:spcAft>
                <a:spcPts val="0"/>
              </a:spcAft>
              <a:buClr>
                <a:schemeClr val="accent1"/>
              </a:buClr>
              <a:buSzPts val="1400"/>
              <a:buChar char="○"/>
              <a:defRPr>
                <a:solidFill>
                  <a:schemeClr val="accent1"/>
                </a:solidFill>
              </a:defRPr>
            </a:lvl5pPr>
            <a:lvl6pPr indent="-317500" lvl="5" marL="2743200">
              <a:spcBef>
                <a:spcPts val="1600"/>
              </a:spcBef>
              <a:spcAft>
                <a:spcPts val="0"/>
              </a:spcAft>
              <a:buClr>
                <a:schemeClr val="accent1"/>
              </a:buClr>
              <a:buSzPts val="1400"/>
              <a:buChar char="■"/>
              <a:defRPr>
                <a:solidFill>
                  <a:schemeClr val="accent1"/>
                </a:solidFill>
              </a:defRPr>
            </a:lvl6pPr>
            <a:lvl7pPr indent="-317500" lvl="6" marL="3200400">
              <a:spcBef>
                <a:spcPts val="1600"/>
              </a:spcBef>
              <a:spcAft>
                <a:spcPts val="0"/>
              </a:spcAft>
              <a:buClr>
                <a:schemeClr val="accent1"/>
              </a:buClr>
              <a:buSzPts val="1400"/>
              <a:buChar char="●"/>
              <a:defRPr>
                <a:solidFill>
                  <a:schemeClr val="accent1"/>
                </a:solidFill>
              </a:defRPr>
            </a:lvl7pPr>
            <a:lvl8pPr indent="-317500" lvl="7" marL="3657600">
              <a:spcBef>
                <a:spcPts val="1600"/>
              </a:spcBef>
              <a:spcAft>
                <a:spcPts val="0"/>
              </a:spcAft>
              <a:buClr>
                <a:schemeClr val="accent1"/>
              </a:buClr>
              <a:buSzPts val="1400"/>
              <a:buChar char="○"/>
              <a:defRPr>
                <a:solidFill>
                  <a:schemeClr val="accent1"/>
                </a:solidFill>
              </a:defRPr>
            </a:lvl8pPr>
            <a:lvl9pPr indent="-317500" lvl="8" marL="4114800">
              <a:spcBef>
                <a:spcPts val="1600"/>
              </a:spcBef>
              <a:spcAft>
                <a:spcPts val="1600"/>
              </a:spcAft>
              <a:buClr>
                <a:schemeClr val="accent1"/>
              </a:buClr>
              <a:buSzPts val="1400"/>
              <a:buChar char="■"/>
              <a:defRPr>
                <a:solidFill>
                  <a:schemeClr val="accent1"/>
                </a:solidFill>
              </a:defRPr>
            </a:lvl9pPr>
          </a:lstStyle>
          <a:p/>
        </p:txBody>
      </p:sp>
      <p:sp>
        <p:nvSpPr>
          <p:cNvPr id="45" name="Google Shape;45;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8" name="Google Shape;48;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aperback">
    <p:bg>
      <p:bgPr>
        <a:solidFill>
          <a:schemeClr val="accen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6132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1pPr>
            <a:lvl2pPr lvl="1">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2pPr>
            <a:lvl3pPr lvl="2">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3pPr>
            <a:lvl4pPr lvl="3">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4pPr>
            <a:lvl5pPr lvl="4">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5pPr>
            <a:lvl6pPr lvl="5">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6pPr>
            <a:lvl7pPr lvl="6">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7pPr>
            <a:lvl8pPr lvl="7">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8pPr>
            <a:lvl9pPr lvl="8">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9pPr>
          </a:lstStyle>
          <a:p/>
        </p:txBody>
      </p:sp>
      <p:sp>
        <p:nvSpPr>
          <p:cNvPr id="7" name="Google Shape;7;p1"/>
          <p:cNvSpPr txBox="1"/>
          <p:nvPr>
            <p:ph idx="1" type="body"/>
          </p:nvPr>
        </p:nvSpPr>
        <p:spPr>
          <a:xfrm>
            <a:off x="311700" y="1171600"/>
            <a:ext cx="8520600" cy="33972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1"/>
              </a:buClr>
              <a:buSzPts val="1800"/>
              <a:buFont typeface="Old Standard TT"/>
              <a:buChar char="●"/>
              <a:defRPr sz="1800">
                <a:solidFill>
                  <a:schemeClr val="dk1"/>
                </a:solidFill>
                <a:latin typeface="Old Standard TT"/>
                <a:ea typeface="Old Standard TT"/>
                <a:cs typeface="Old Standard TT"/>
                <a:sym typeface="Old Standard TT"/>
              </a:defRPr>
            </a:lvl1pPr>
            <a:lvl2pPr indent="-317500" lvl="1" marL="9144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2pPr>
            <a:lvl3pPr indent="-317500" lvl="2" marL="13716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3pPr>
            <a:lvl4pPr indent="-317500" lvl="3" marL="18288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4pPr>
            <a:lvl5pPr indent="-317500" lvl="4" marL="22860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5pPr>
            <a:lvl6pPr indent="-317500" lvl="5" marL="27432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6pPr>
            <a:lvl7pPr indent="-317500" lvl="6" marL="32004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7pPr>
            <a:lvl8pPr indent="-317500" lvl="7" marL="36576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8pPr>
            <a:lvl9pPr indent="-317500" lvl="8" marL="4114800">
              <a:lnSpc>
                <a:spcPct val="115000"/>
              </a:lnSpc>
              <a:spcBef>
                <a:spcPts val="1600"/>
              </a:spcBef>
              <a:spcAft>
                <a:spcPts val="160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Old Standard TT"/>
                <a:ea typeface="Old Standard TT"/>
                <a:cs typeface="Old Standard TT"/>
                <a:sym typeface="Old Standard TT"/>
              </a:defRPr>
            </a:lvl1pPr>
            <a:lvl2pPr lvl="1" algn="r">
              <a:buNone/>
              <a:defRPr sz="1000">
                <a:solidFill>
                  <a:schemeClr val="dk1"/>
                </a:solidFill>
                <a:latin typeface="Old Standard TT"/>
                <a:ea typeface="Old Standard TT"/>
                <a:cs typeface="Old Standard TT"/>
                <a:sym typeface="Old Standard TT"/>
              </a:defRPr>
            </a:lvl2pPr>
            <a:lvl3pPr lvl="2" algn="r">
              <a:buNone/>
              <a:defRPr sz="1000">
                <a:solidFill>
                  <a:schemeClr val="dk1"/>
                </a:solidFill>
                <a:latin typeface="Old Standard TT"/>
                <a:ea typeface="Old Standard TT"/>
                <a:cs typeface="Old Standard TT"/>
                <a:sym typeface="Old Standard TT"/>
              </a:defRPr>
            </a:lvl3pPr>
            <a:lvl4pPr lvl="3" algn="r">
              <a:buNone/>
              <a:defRPr sz="1000">
                <a:solidFill>
                  <a:schemeClr val="dk1"/>
                </a:solidFill>
                <a:latin typeface="Old Standard TT"/>
                <a:ea typeface="Old Standard TT"/>
                <a:cs typeface="Old Standard TT"/>
                <a:sym typeface="Old Standard TT"/>
              </a:defRPr>
            </a:lvl4pPr>
            <a:lvl5pPr lvl="4" algn="r">
              <a:buNone/>
              <a:defRPr sz="1000">
                <a:solidFill>
                  <a:schemeClr val="dk1"/>
                </a:solidFill>
                <a:latin typeface="Old Standard TT"/>
                <a:ea typeface="Old Standard TT"/>
                <a:cs typeface="Old Standard TT"/>
                <a:sym typeface="Old Standard TT"/>
              </a:defRPr>
            </a:lvl5pPr>
            <a:lvl6pPr lvl="5" algn="r">
              <a:buNone/>
              <a:defRPr sz="1000">
                <a:solidFill>
                  <a:schemeClr val="dk1"/>
                </a:solidFill>
                <a:latin typeface="Old Standard TT"/>
                <a:ea typeface="Old Standard TT"/>
                <a:cs typeface="Old Standard TT"/>
                <a:sym typeface="Old Standard TT"/>
              </a:defRPr>
            </a:lvl6pPr>
            <a:lvl7pPr lvl="6" algn="r">
              <a:buNone/>
              <a:defRPr sz="1000">
                <a:solidFill>
                  <a:schemeClr val="dk1"/>
                </a:solidFill>
                <a:latin typeface="Old Standard TT"/>
                <a:ea typeface="Old Standard TT"/>
                <a:cs typeface="Old Standard TT"/>
                <a:sym typeface="Old Standard TT"/>
              </a:defRPr>
            </a:lvl7pPr>
            <a:lvl8pPr lvl="7" algn="r">
              <a:buNone/>
              <a:defRPr sz="1000">
                <a:solidFill>
                  <a:schemeClr val="dk1"/>
                </a:solidFill>
                <a:latin typeface="Old Standard TT"/>
                <a:ea typeface="Old Standard TT"/>
                <a:cs typeface="Old Standard TT"/>
                <a:sym typeface="Old Standard TT"/>
              </a:defRPr>
            </a:lvl8pPr>
            <a:lvl9pPr lvl="8" algn="r">
              <a:buNone/>
              <a:defRPr sz="1000">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2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3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1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25.jpg"/><Relationship Id="rId4" Type="http://schemas.openxmlformats.org/officeDocument/2006/relationships/image" Target="../media/image11.jpg"/><Relationship Id="rId5" Type="http://schemas.openxmlformats.org/officeDocument/2006/relationships/image" Target="../media/image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1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1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jpg"/><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23.jpg"/><Relationship Id="rId4" Type="http://schemas.openxmlformats.org/officeDocument/2006/relationships/image" Target="../media/image1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27.jpg"/><Relationship Id="rId4" Type="http://schemas.openxmlformats.org/officeDocument/2006/relationships/image" Target="../media/image3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6.xml"/><Relationship Id="rId3" Type="http://schemas.openxmlformats.org/officeDocument/2006/relationships/image" Target="../media/image29.jpg"/><Relationship Id="rId4" Type="http://schemas.openxmlformats.org/officeDocument/2006/relationships/image" Target="../media/image1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32.jpg"/><Relationship Id="rId4" Type="http://schemas.openxmlformats.org/officeDocument/2006/relationships/image" Target="../media/image3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34.jpg"/><Relationship Id="rId4" Type="http://schemas.openxmlformats.org/officeDocument/2006/relationships/image" Target="../media/image24.jpg"/><Relationship Id="rId5"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2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26.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 name="Shape 58"/>
        <p:cNvGrpSpPr/>
        <p:nvPr/>
      </p:nvGrpSpPr>
      <p:grpSpPr>
        <a:xfrm>
          <a:off x="0" y="0"/>
          <a:ext cx="0" cy="0"/>
          <a:chOff x="0" y="0"/>
          <a:chExt cx="0" cy="0"/>
        </a:xfrm>
      </p:grpSpPr>
      <p:sp>
        <p:nvSpPr>
          <p:cNvPr id="59" name="Google Shape;59;p13"/>
          <p:cNvSpPr txBox="1"/>
          <p:nvPr>
            <p:ph type="ctrTitle"/>
          </p:nvPr>
        </p:nvSpPr>
        <p:spPr>
          <a:xfrm>
            <a:off x="311700" y="121126"/>
            <a:ext cx="8520600" cy="2433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it">
                <a:latin typeface="Merriweather"/>
                <a:ea typeface="Merriweather"/>
                <a:cs typeface="Merriweather"/>
                <a:sym typeface="Merriweather"/>
              </a:rPr>
              <a:t>Eigenfaces</a:t>
            </a:r>
            <a:endParaRPr b="1">
              <a:latin typeface="Merriweather"/>
              <a:ea typeface="Merriweather"/>
              <a:cs typeface="Merriweather"/>
              <a:sym typeface="Merriweather"/>
            </a:endParaRPr>
          </a:p>
        </p:txBody>
      </p:sp>
      <p:sp>
        <p:nvSpPr>
          <p:cNvPr id="60" name="Google Shape;60;p13"/>
          <p:cNvSpPr txBox="1"/>
          <p:nvPr>
            <p:ph idx="1" type="subTitle"/>
          </p:nvPr>
        </p:nvSpPr>
        <p:spPr>
          <a:xfrm>
            <a:off x="512700" y="3840639"/>
            <a:ext cx="8118600" cy="787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latin typeface="Merriweather"/>
                <a:ea typeface="Merriweather"/>
                <a:cs typeface="Merriweather"/>
                <a:sym typeface="Merriweather"/>
              </a:rPr>
              <a:t>App multimediali e internet del futuro-</a:t>
            </a:r>
            <a:endParaRPr>
              <a:latin typeface="Merriweather"/>
              <a:ea typeface="Merriweather"/>
              <a:cs typeface="Merriweather"/>
              <a:sym typeface="Merriweather"/>
            </a:endParaRPr>
          </a:p>
          <a:p>
            <a:pPr indent="0" lvl="0" marL="0" rtl="0" algn="l">
              <a:spcBef>
                <a:spcPts val="0"/>
              </a:spcBef>
              <a:spcAft>
                <a:spcPts val="0"/>
              </a:spcAft>
              <a:buNone/>
            </a:pPr>
            <a:r>
              <a:rPr lang="it">
                <a:latin typeface="Merriweather"/>
                <a:ea typeface="Merriweather"/>
                <a:cs typeface="Merriweather"/>
                <a:sym typeface="Merriweather"/>
              </a:rPr>
              <a:t>Gruppo 4</a:t>
            </a:r>
            <a:endParaRPr>
              <a:latin typeface="Merriweather"/>
              <a:ea typeface="Merriweather"/>
              <a:cs typeface="Merriweather"/>
              <a:sym typeface="Merriweath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idx="1" type="body"/>
          </p:nvPr>
        </p:nvSpPr>
        <p:spPr>
          <a:xfrm>
            <a:off x="470450" y="152400"/>
            <a:ext cx="2808000" cy="500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100">
                <a:latin typeface="Merriweather"/>
                <a:ea typeface="Merriweather"/>
                <a:cs typeface="Merriweather"/>
                <a:sym typeface="Merriweather"/>
              </a:rPr>
              <a:t>createDatabase -&gt; this method combine some other methods of the Image class, that we will create after, to manipulate the image to satisfy our initial working conditions and finally save the grayscale image. </a:t>
            </a:r>
            <a:br>
              <a:rPr lang="it" sz="1100">
                <a:latin typeface="Merriweather"/>
                <a:ea typeface="Merriweather"/>
                <a:cs typeface="Merriweather"/>
                <a:sym typeface="Merriweather"/>
              </a:rPr>
            </a:br>
            <a:r>
              <a:rPr lang="it" sz="1100">
                <a:latin typeface="Merriweather"/>
                <a:ea typeface="Merriweather"/>
                <a:cs typeface="Merriweather"/>
                <a:sym typeface="Merriweather"/>
              </a:rPr>
              <a:t>After checking if the database colors fold exists, we use the putImageWithFullPath method in a for cycle to convert each any dimension colors image to a black and white 256 x 256 pixels '.png' image.</a:t>
            </a:r>
            <a:endParaRPr sz="1100">
              <a:latin typeface="Merriweather"/>
              <a:ea typeface="Merriweather"/>
              <a:cs typeface="Merriweather"/>
              <a:sym typeface="Merriweather"/>
            </a:endParaRPr>
          </a:p>
          <a:p>
            <a:pPr indent="0" lvl="0" marL="0" rtl="0" algn="l">
              <a:spcBef>
                <a:spcPts val="1600"/>
              </a:spcBef>
              <a:spcAft>
                <a:spcPts val="0"/>
              </a:spcAft>
              <a:buNone/>
            </a:pPr>
            <a:r>
              <a:rPr lang="it" sz="1100">
                <a:latin typeface="Merriweather"/>
                <a:ea typeface="Merriweather"/>
                <a:cs typeface="Merriweather"/>
                <a:sym typeface="Merriweather"/>
              </a:rPr>
              <a:t>createTrainingDatabase -&gt; this method will be used in the next section to store the eigenfaces in a folder</a:t>
            </a:r>
            <a:br>
              <a:rPr lang="it" sz="1100">
                <a:latin typeface="Merriweather"/>
                <a:ea typeface="Merriweather"/>
                <a:cs typeface="Merriweather"/>
                <a:sym typeface="Merriweather"/>
              </a:rPr>
            </a:br>
            <a:endParaRPr sz="1100">
              <a:latin typeface="Merriweather"/>
              <a:ea typeface="Merriweather"/>
              <a:cs typeface="Merriweather"/>
              <a:sym typeface="Merriweather"/>
            </a:endParaRPr>
          </a:p>
          <a:p>
            <a:pPr indent="0" lvl="0" marL="0" rtl="0" algn="l">
              <a:spcBef>
                <a:spcPts val="1600"/>
              </a:spcBef>
              <a:spcAft>
                <a:spcPts val="1600"/>
              </a:spcAft>
              <a:buNone/>
            </a:pPr>
            <a:r>
              <a:rPr lang="it" sz="1100">
                <a:latin typeface="Merriweather"/>
                <a:ea typeface="Merriweather"/>
                <a:cs typeface="Merriweather"/>
                <a:sym typeface="Merriweather"/>
              </a:rPr>
              <a:t>To be sure that everything works correctly we need to add the writing permission on the AndroidManifest.xml (it's possible to find it by following this path: 'app' -&gt; 'manifest'):</a:t>
            </a:r>
            <a:endParaRPr sz="1100">
              <a:latin typeface="Merriweather"/>
              <a:ea typeface="Merriweather"/>
              <a:cs typeface="Merriweather"/>
              <a:sym typeface="Merriweather"/>
            </a:endParaRPr>
          </a:p>
        </p:txBody>
      </p:sp>
      <p:pic>
        <p:nvPicPr>
          <p:cNvPr id="118" name="Google Shape;118;p22"/>
          <p:cNvPicPr preferRelativeResize="0"/>
          <p:nvPr/>
        </p:nvPicPr>
        <p:blipFill>
          <a:blip r:embed="rId3">
            <a:alphaModFix/>
          </a:blip>
          <a:stretch>
            <a:fillRect/>
          </a:stretch>
        </p:blipFill>
        <p:spPr>
          <a:xfrm>
            <a:off x="4369650" y="152400"/>
            <a:ext cx="4397000" cy="483869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265500" y="724190"/>
            <a:ext cx="4045200" cy="133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it" sz="4300">
                <a:latin typeface="Merriweather"/>
                <a:ea typeface="Merriweather"/>
                <a:cs typeface="Merriweather"/>
                <a:sym typeface="Merriweather"/>
              </a:rPr>
              <a:t>Image Class</a:t>
            </a:r>
            <a:endParaRPr b="1" sz="4300">
              <a:latin typeface="Merriweather"/>
              <a:ea typeface="Merriweather"/>
              <a:cs typeface="Merriweather"/>
              <a:sym typeface="Merriweather"/>
            </a:endParaRPr>
          </a:p>
        </p:txBody>
      </p:sp>
      <p:sp>
        <p:nvSpPr>
          <p:cNvPr id="124" name="Google Shape;124;p23"/>
          <p:cNvSpPr txBox="1"/>
          <p:nvPr>
            <p:ph idx="1" type="subTitle"/>
          </p:nvPr>
        </p:nvSpPr>
        <p:spPr>
          <a:xfrm>
            <a:off x="265500" y="2057405"/>
            <a:ext cx="4045200" cy="134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a:latin typeface="Merriweather"/>
                <a:ea typeface="Merriweather"/>
                <a:cs typeface="Merriweather"/>
                <a:sym typeface="Merriweather"/>
              </a:rPr>
              <a:t>We are now going to create a class to manage all the image manipulation that we need in our process</a:t>
            </a:r>
            <a:endParaRPr>
              <a:latin typeface="Merriweather"/>
              <a:ea typeface="Merriweather"/>
              <a:cs typeface="Merriweather"/>
              <a:sym typeface="Merriweather"/>
            </a:endParaRPr>
          </a:p>
        </p:txBody>
      </p:sp>
      <p:pic>
        <p:nvPicPr>
          <p:cNvPr id="125" name="Google Shape;125;p23"/>
          <p:cNvPicPr preferRelativeResize="0"/>
          <p:nvPr/>
        </p:nvPicPr>
        <p:blipFill>
          <a:blip r:embed="rId3">
            <a:alphaModFix/>
          </a:blip>
          <a:stretch>
            <a:fillRect/>
          </a:stretch>
        </p:blipFill>
        <p:spPr>
          <a:xfrm>
            <a:off x="4584700" y="0"/>
            <a:ext cx="4559299" cy="51435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Google Shape;130;p24"/>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solidFill>
                  <a:schemeClr val="lt2"/>
                </a:solidFill>
                <a:latin typeface="Merriweather"/>
                <a:ea typeface="Merriweather"/>
                <a:cs typeface="Merriweather"/>
                <a:sym typeface="Merriweather"/>
              </a:rPr>
              <a:t>Let's look at them in detail:</a:t>
            </a:r>
            <a:endParaRPr>
              <a:solidFill>
                <a:schemeClr val="lt2"/>
              </a:solidFill>
              <a:latin typeface="Merriweather"/>
              <a:ea typeface="Merriweather"/>
              <a:cs typeface="Merriweather"/>
              <a:sym typeface="Merriweather"/>
            </a:endParaRPr>
          </a:p>
        </p:txBody>
      </p:sp>
      <p:sp>
        <p:nvSpPr>
          <p:cNvPr id="131" name="Google Shape;131;p24"/>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Merriweather"/>
              <a:ea typeface="Merriweather"/>
              <a:cs typeface="Merriweather"/>
              <a:sym typeface="Merriweather"/>
            </a:endParaRPr>
          </a:p>
          <a:p>
            <a:pPr indent="0" lvl="0" marL="0" rtl="0" algn="l">
              <a:spcBef>
                <a:spcPts val="1600"/>
              </a:spcBef>
              <a:spcAft>
                <a:spcPts val="0"/>
              </a:spcAft>
              <a:buNone/>
            </a:pPr>
            <a:r>
              <a:rPr lang="it">
                <a:latin typeface="Merriweather"/>
                <a:ea typeface="Merriweather"/>
                <a:cs typeface="Merriweather"/>
                <a:sym typeface="Merriweather"/>
              </a:rPr>
              <a:t>resizeImage -&gt; this method takes in input a Bitmap and return it scaled</a:t>
            </a:r>
            <a:br>
              <a:rPr lang="it">
                <a:latin typeface="Merriweather"/>
                <a:ea typeface="Merriweather"/>
                <a:cs typeface="Merriweather"/>
                <a:sym typeface="Merriweather"/>
              </a:rPr>
            </a:br>
            <a:endParaRPr>
              <a:latin typeface="Merriweather"/>
              <a:ea typeface="Merriweather"/>
              <a:cs typeface="Merriweather"/>
              <a:sym typeface="Merriweather"/>
            </a:endParaRPr>
          </a:p>
          <a:p>
            <a:pPr indent="0" lvl="0" marL="0" rtl="0" algn="l">
              <a:spcBef>
                <a:spcPts val="1600"/>
              </a:spcBef>
              <a:spcAft>
                <a:spcPts val="0"/>
              </a:spcAft>
              <a:buNone/>
            </a:pPr>
            <a:r>
              <a:t/>
            </a:r>
            <a:endParaRPr>
              <a:latin typeface="Merriweather"/>
              <a:ea typeface="Merriweather"/>
              <a:cs typeface="Merriweather"/>
              <a:sym typeface="Merriweather"/>
            </a:endParaRPr>
          </a:p>
          <a:p>
            <a:pPr indent="0" lvl="0" marL="0" rtl="0" algn="l">
              <a:spcBef>
                <a:spcPts val="1600"/>
              </a:spcBef>
              <a:spcAft>
                <a:spcPts val="1600"/>
              </a:spcAft>
              <a:buNone/>
            </a:pPr>
            <a:r>
              <a:rPr lang="it">
                <a:latin typeface="Merriweather"/>
                <a:ea typeface="Merriweather"/>
                <a:cs typeface="Merriweather"/>
                <a:sym typeface="Merriweather"/>
              </a:rPr>
              <a:t>createGrayScale -&gt; this method takes as input a Bitmap and return it in grayscale. To be able to draw something we need the drawBitmap method of canvas class; this method need to work :</a:t>
            </a:r>
            <a:endParaRPr>
              <a:latin typeface="Merriweather"/>
              <a:ea typeface="Merriweather"/>
              <a:cs typeface="Merriweather"/>
              <a:sym typeface="Merriweather"/>
            </a:endParaRPr>
          </a:p>
        </p:txBody>
      </p:sp>
      <p:sp>
        <p:nvSpPr>
          <p:cNvPr id="132" name="Google Shape;132;p24"/>
          <p:cNvSpPr txBox="1"/>
          <p:nvPr>
            <p:ph idx="2" type="body"/>
          </p:nvPr>
        </p:nvSpPr>
        <p:spPr>
          <a:xfrm>
            <a:off x="4832400" y="1058225"/>
            <a:ext cx="3999900" cy="3971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a:latin typeface="Merriweather"/>
                <a:ea typeface="Merriweather"/>
                <a:cs typeface="Merriweather"/>
                <a:sym typeface="Merriweather"/>
              </a:rPr>
              <a:t>- A Bitmap object to hold the pixels </a:t>
            </a:r>
            <a:br>
              <a:rPr lang="it">
                <a:latin typeface="Merriweather"/>
                <a:ea typeface="Merriweather"/>
                <a:cs typeface="Merriweather"/>
                <a:sym typeface="Merriweather"/>
              </a:rPr>
            </a:br>
            <a:r>
              <a:rPr lang="it">
                <a:latin typeface="Merriweather"/>
                <a:ea typeface="Merriweather"/>
                <a:cs typeface="Merriweather"/>
                <a:sym typeface="Merriweather"/>
              </a:rPr>
              <a:t>- A Rect object to represent the subset of the bitmap to be drawn </a:t>
            </a:r>
            <a:br>
              <a:rPr lang="it">
                <a:latin typeface="Merriweather"/>
                <a:ea typeface="Merriweather"/>
                <a:cs typeface="Merriweather"/>
                <a:sym typeface="Merriweather"/>
              </a:rPr>
            </a:br>
            <a:r>
              <a:rPr lang="it">
                <a:latin typeface="Merriweather"/>
                <a:ea typeface="Merriweather"/>
                <a:cs typeface="Merriweather"/>
                <a:sym typeface="Merriweather"/>
              </a:rPr>
              <a:t>- A Rect object to represent that the bitmap will be scaled/translated to fit into </a:t>
            </a:r>
            <a:br>
              <a:rPr lang="it">
                <a:latin typeface="Merriweather"/>
                <a:ea typeface="Merriweather"/>
                <a:cs typeface="Merriweather"/>
                <a:sym typeface="Merriweather"/>
              </a:rPr>
            </a:br>
            <a:r>
              <a:rPr lang="it">
                <a:latin typeface="Merriweather"/>
                <a:ea typeface="Merriweather"/>
                <a:cs typeface="Merriweather"/>
                <a:sym typeface="Merriweather"/>
              </a:rPr>
              <a:t>- A Paint object to describe the colors and styles for the drawing </a:t>
            </a:r>
            <a:br>
              <a:rPr lang="it">
                <a:latin typeface="Merriweather"/>
                <a:ea typeface="Merriweather"/>
                <a:cs typeface="Merriweather"/>
                <a:sym typeface="Merriweather"/>
              </a:rPr>
            </a:br>
            <a:br>
              <a:rPr lang="it">
                <a:latin typeface="Merriweather"/>
                <a:ea typeface="Merriweather"/>
                <a:cs typeface="Merriweather"/>
                <a:sym typeface="Merriweather"/>
              </a:rPr>
            </a:br>
            <a:r>
              <a:rPr lang="it">
                <a:latin typeface="Merriweather"/>
                <a:ea typeface="Merriweather"/>
                <a:cs typeface="Merriweather"/>
                <a:sym typeface="Merriweather"/>
              </a:rPr>
              <a:t>We use the colorMatrix setSaturation method (set to 0 to map the grayscale) as filter for a paint ('it holds the style and color information about how to draw geometries, text and bitmaps' as described by the Android reference) object type. We finally pass it to the canvas object and get our black an white image</a:t>
            </a:r>
            <a:endParaRPr>
              <a:latin typeface="Merriweather"/>
              <a:ea typeface="Merriweather"/>
              <a:cs typeface="Merriweather"/>
              <a:sym typeface="Merriweath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sp>
        <p:nvSpPr>
          <p:cNvPr id="137" name="Google Shape;137;p25"/>
          <p:cNvSpPr txBox="1"/>
          <p:nvPr>
            <p:ph type="title"/>
          </p:nvPr>
        </p:nvSpPr>
        <p:spPr>
          <a:xfrm>
            <a:off x="311700" y="428663"/>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it">
                <a:solidFill>
                  <a:schemeClr val="lt2"/>
                </a:solidFill>
                <a:latin typeface="Merriweather"/>
                <a:ea typeface="Merriweather"/>
                <a:cs typeface="Merriweather"/>
                <a:sym typeface="Merriweather"/>
              </a:rPr>
              <a:t>Eigenfaces Class and Task</a:t>
            </a:r>
            <a:endParaRPr b="1">
              <a:solidFill>
                <a:schemeClr val="lt2"/>
              </a:solidFill>
              <a:latin typeface="Merriweather"/>
              <a:ea typeface="Merriweather"/>
              <a:cs typeface="Merriweather"/>
              <a:sym typeface="Merriweather"/>
            </a:endParaRPr>
          </a:p>
        </p:txBody>
      </p:sp>
      <p:sp>
        <p:nvSpPr>
          <p:cNvPr id="138" name="Google Shape;138;p25"/>
          <p:cNvSpPr txBox="1"/>
          <p:nvPr>
            <p:ph idx="1" type="body"/>
          </p:nvPr>
        </p:nvSpPr>
        <p:spPr>
          <a:xfrm>
            <a:off x="311700" y="1155238"/>
            <a:ext cx="8520600" cy="3775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a:latin typeface="Merriweather"/>
                <a:ea typeface="Merriweather"/>
                <a:cs typeface="Merriweather"/>
                <a:sym typeface="Merriweather"/>
              </a:rPr>
              <a:t>To manage the eigenfaces computation we are gonna work with asynchronous task. Let' see how an asynchronous task work</a:t>
            </a:r>
            <a:br>
              <a:rPr lang="it">
                <a:latin typeface="Merriweather"/>
                <a:ea typeface="Merriweather"/>
                <a:cs typeface="Merriweather"/>
                <a:sym typeface="Merriweather"/>
              </a:rPr>
            </a:br>
            <a:r>
              <a:rPr lang="it">
                <a:latin typeface="Merriweather"/>
                <a:ea typeface="Merriweather"/>
                <a:cs typeface="Merriweather"/>
                <a:sym typeface="Merriweather"/>
              </a:rPr>
              <a:t>Asynchronous Task</a:t>
            </a:r>
            <a:br>
              <a:rPr lang="it">
                <a:latin typeface="Merriweather"/>
                <a:ea typeface="Merriweather"/>
                <a:cs typeface="Merriweather"/>
                <a:sym typeface="Merriweather"/>
              </a:rPr>
            </a:br>
            <a:r>
              <a:rPr lang="it">
                <a:latin typeface="Merriweather"/>
                <a:ea typeface="Merriweather"/>
                <a:cs typeface="Merriweather"/>
                <a:sym typeface="Merriweather"/>
              </a:rPr>
              <a:t>The Android AsyncTask class allows you to perform background processing and then show the results on the UI of the main tread. It is usually used to perform short-term operations. Each asynchronous processing consists of about 4 steps that android executes consecutively and are : </a:t>
            </a:r>
            <a:br>
              <a:rPr lang="it">
                <a:latin typeface="Merriweather"/>
                <a:ea typeface="Merriweather"/>
                <a:cs typeface="Merriweather"/>
                <a:sym typeface="Merriweather"/>
              </a:rPr>
            </a:br>
            <a:r>
              <a:rPr lang="it">
                <a:latin typeface="Merriweather"/>
                <a:ea typeface="Merriweather"/>
                <a:cs typeface="Merriweather"/>
                <a:sym typeface="Merriweather"/>
              </a:rPr>
              <a:t>- onPreExecute : all the operations before the task; </a:t>
            </a:r>
            <a:br>
              <a:rPr lang="it">
                <a:latin typeface="Merriweather"/>
                <a:ea typeface="Merriweather"/>
                <a:cs typeface="Merriweather"/>
                <a:sym typeface="Merriweather"/>
              </a:rPr>
            </a:br>
            <a:r>
              <a:rPr lang="it">
                <a:latin typeface="Merriweather"/>
                <a:ea typeface="Merriweather"/>
                <a:cs typeface="Merriweather"/>
                <a:sym typeface="Merriweather"/>
              </a:rPr>
              <a:t>- doInBackground : the operations that the task must do; </a:t>
            </a:r>
            <a:br>
              <a:rPr lang="it">
                <a:latin typeface="Merriweather"/>
                <a:ea typeface="Merriweather"/>
                <a:cs typeface="Merriweather"/>
                <a:sym typeface="Merriweather"/>
              </a:rPr>
            </a:br>
            <a:r>
              <a:rPr lang="it">
                <a:latin typeface="Merriweather"/>
                <a:ea typeface="Merriweather"/>
                <a:cs typeface="Merriweather"/>
                <a:sym typeface="Merriweather"/>
              </a:rPr>
              <a:t>- onProgressUpdate : used to show the progress of the task; </a:t>
            </a:r>
            <a:br>
              <a:rPr lang="it">
                <a:latin typeface="Merriweather"/>
                <a:ea typeface="Merriweather"/>
                <a:cs typeface="Merriweather"/>
                <a:sym typeface="Merriweather"/>
              </a:rPr>
            </a:br>
            <a:r>
              <a:rPr lang="it">
                <a:latin typeface="Merriweather"/>
                <a:ea typeface="Merriweather"/>
                <a:cs typeface="Merriweather"/>
                <a:sym typeface="Merriweather"/>
              </a:rPr>
              <a:t>- onPostExecute : operations to be performed after the task;</a:t>
            </a:r>
            <a:endParaRPr>
              <a:latin typeface="Merriweather"/>
              <a:ea typeface="Merriweather"/>
              <a:cs typeface="Merriweather"/>
              <a:sym typeface="Merriweath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 name="Shape 142"/>
        <p:cNvGrpSpPr/>
        <p:nvPr/>
      </p:nvGrpSpPr>
      <p:grpSpPr>
        <a:xfrm>
          <a:off x="0" y="0"/>
          <a:ext cx="0" cy="0"/>
          <a:chOff x="0" y="0"/>
          <a:chExt cx="0" cy="0"/>
        </a:xfrm>
      </p:grpSpPr>
      <p:sp>
        <p:nvSpPr>
          <p:cNvPr id="143" name="Google Shape;143;p26"/>
          <p:cNvSpPr txBox="1"/>
          <p:nvPr>
            <p:ph idx="1" type="subTitle"/>
          </p:nvPr>
        </p:nvSpPr>
        <p:spPr>
          <a:xfrm>
            <a:off x="265500" y="724200"/>
            <a:ext cx="4045200" cy="3695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a:t>So, first, let's create a class that extends and overrides the AsyncTask methods by calling it, then we are gonna need a constructor for our class ( we will also use in the code the two previously created classes ); finally we are going to call all the four steps of which we have spoken above</a:t>
            </a:r>
            <a:endParaRPr/>
          </a:p>
        </p:txBody>
      </p:sp>
      <p:pic>
        <p:nvPicPr>
          <p:cNvPr id="144" name="Google Shape;144;p26"/>
          <p:cNvPicPr preferRelativeResize="0"/>
          <p:nvPr/>
        </p:nvPicPr>
        <p:blipFill>
          <a:blip r:embed="rId3">
            <a:alphaModFix/>
          </a:blip>
          <a:stretch>
            <a:fillRect/>
          </a:stretch>
        </p:blipFill>
        <p:spPr>
          <a:xfrm>
            <a:off x="4630675" y="0"/>
            <a:ext cx="4513326" cy="514349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27"/>
          <p:cNvSpPr txBox="1"/>
          <p:nvPr>
            <p:ph idx="1" type="subTitle"/>
          </p:nvPr>
        </p:nvSpPr>
        <p:spPr>
          <a:xfrm>
            <a:off x="148258" y="0"/>
            <a:ext cx="4045200" cy="514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1800"/>
              <a:t>We can now go deeper in the code; we have to deal with the images, manipulate them. First of all, let's consider an image as a 'n x m' matrix, in our case we will have a square matrix of order 256, where each element of the matrix is composed by a value from 0 to 255 (the images are black and white). Called I1 the image of the first subject, we have a 256 x 256 matrix that we want to represent as a unique concatenated column vector that we are going to call Γ1 . So, let's add a method inside the Image class that take as input a Bitmap (matrix) and return a concatenated column vector of that image :</a:t>
            </a:r>
            <a:endParaRPr b="1" i="1" sz="1800"/>
          </a:p>
        </p:txBody>
      </p:sp>
      <p:pic>
        <p:nvPicPr>
          <p:cNvPr id="150" name="Google Shape;150;p27"/>
          <p:cNvPicPr preferRelativeResize="0"/>
          <p:nvPr/>
        </p:nvPicPr>
        <p:blipFill>
          <a:blip r:embed="rId3">
            <a:alphaModFix/>
          </a:blip>
          <a:stretch>
            <a:fillRect/>
          </a:stretch>
        </p:blipFill>
        <p:spPr>
          <a:xfrm>
            <a:off x="4572000" y="307181"/>
            <a:ext cx="4571999" cy="39877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Google Shape;155;p28"/>
          <p:cNvSpPr txBox="1"/>
          <p:nvPr>
            <p:ph idx="1" type="subTitle"/>
          </p:nvPr>
        </p:nvSpPr>
        <p:spPr>
          <a:xfrm>
            <a:off x="0" y="0"/>
            <a:ext cx="4630500" cy="514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1800"/>
              <a:t>Iterate the process for all the images of our database and put all of them in a new set called S = {Γ1, Γ2, ..., ΓM}, where M is the number of all the database images.</a:t>
            </a:r>
            <a:br>
              <a:rPr lang="it" sz="1800"/>
            </a:br>
            <a:r>
              <a:rPr lang="it" sz="1800"/>
              <a:t>What it is interests for us it is to consider the difference between each subject face of the database. So we need to calculate a new array that represent the face average , let's call it Ψ = (1/M) Σ Γi , where the sum goes from i= 1 to M).</a:t>
            </a:r>
            <a:br>
              <a:rPr lang="it" sz="1800"/>
            </a:br>
            <a:r>
              <a:rPr lang="it" sz="1800"/>
              <a:t>Let's translate it into code as a new method that we will call calculateFaceAverage for the Eigenfaces class (must be after the last step of the asynchronous call); it will take as input argument the set of all column arrays and the size of our image and it will return the array of face average as a double type :</a:t>
            </a:r>
            <a:endParaRPr sz="1800"/>
          </a:p>
        </p:txBody>
      </p:sp>
      <p:pic>
        <p:nvPicPr>
          <p:cNvPr id="156" name="Google Shape;156;p28"/>
          <p:cNvPicPr preferRelativeResize="0"/>
          <p:nvPr/>
        </p:nvPicPr>
        <p:blipFill>
          <a:blip r:embed="rId3">
            <a:alphaModFix/>
          </a:blip>
          <a:stretch>
            <a:fillRect/>
          </a:stretch>
        </p:blipFill>
        <p:spPr>
          <a:xfrm>
            <a:off x="4572225" y="1182675"/>
            <a:ext cx="4571774" cy="25254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Google Shape;161;p29"/>
          <p:cNvSpPr txBox="1"/>
          <p:nvPr>
            <p:ph idx="1" type="subTitle"/>
          </p:nvPr>
        </p:nvSpPr>
        <p:spPr>
          <a:xfrm>
            <a:off x="230330" y="-140675"/>
            <a:ext cx="4045200" cy="514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1900"/>
              <a:t>Go on considering again Γ1 and subtract to it the face average array</a:t>
            </a:r>
            <a:br>
              <a:rPr lang="it" sz="1900"/>
            </a:br>
            <a:r>
              <a:rPr lang="it" sz="1900"/>
              <a:t>Φ1 = Γ1 - Ψ</a:t>
            </a:r>
            <a:br>
              <a:rPr lang="it" sz="1900"/>
            </a:br>
            <a:r>
              <a:rPr lang="it" sz="1900"/>
              <a:t>Repeating the process for each face, focusing on the characteristic that make unique each subject, we will obtain a new database. We store it in a 'n 2 x M' matrix. Called that matrix A , it will be the data set who will constitute our training set:</a:t>
            </a:r>
            <a:br>
              <a:rPr lang="it" sz="1900"/>
            </a:br>
            <a:r>
              <a:rPr lang="it" sz="1900"/>
              <a:t>A = [Φ1, Φ2, ..., ΦM]</a:t>
            </a:r>
            <a:br>
              <a:rPr lang="it" sz="1900"/>
            </a:br>
            <a:r>
              <a:rPr lang="it" sz="1900"/>
              <a:t>Let's do it through the code by adding a new method called subtractFaceAverageToAnImage that will simply do the subtraction of two array element by element, adding the result to the A matrix of which we have spoken above</a:t>
            </a:r>
            <a:endParaRPr sz="1900"/>
          </a:p>
        </p:txBody>
      </p:sp>
      <p:pic>
        <p:nvPicPr>
          <p:cNvPr id="162" name="Google Shape;162;p29"/>
          <p:cNvPicPr preferRelativeResize="0"/>
          <p:nvPr/>
        </p:nvPicPr>
        <p:blipFill>
          <a:blip r:embed="rId3">
            <a:alphaModFix/>
          </a:blip>
          <a:stretch>
            <a:fillRect/>
          </a:stretch>
        </p:blipFill>
        <p:spPr>
          <a:xfrm>
            <a:off x="4584700" y="1132500"/>
            <a:ext cx="4559300" cy="25971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Google Shape;167;p30"/>
          <p:cNvSpPr txBox="1"/>
          <p:nvPr>
            <p:ph type="title"/>
          </p:nvPr>
        </p:nvSpPr>
        <p:spPr>
          <a:xfrm>
            <a:off x="512700" y="322500"/>
            <a:ext cx="8118600" cy="4821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it" sz="1500">
                <a:latin typeface="Merriweather"/>
                <a:ea typeface="Merriweather"/>
                <a:cs typeface="Merriweather"/>
                <a:sym typeface="Merriweather"/>
              </a:rPr>
              <a:t>The A space has n2 dimension, we have to reduce it by keeping the information of data dispersion intact. Let's build the covariance matrix:</a:t>
            </a:r>
            <a:br>
              <a:rPr lang="it" sz="1500">
                <a:latin typeface="Merriweather"/>
                <a:ea typeface="Merriweather"/>
                <a:cs typeface="Merriweather"/>
                <a:sym typeface="Merriweather"/>
              </a:rPr>
            </a:br>
            <a:r>
              <a:rPr lang="it" sz="1500">
                <a:latin typeface="Merriweather"/>
                <a:ea typeface="Merriweather"/>
                <a:cs typeface="Merriweather"/>
                <a:sym typeface="Merriweather"/>
              </a:rPr>
              <a:t>C = (1/M) Σ Φ ΦT </a:t>
            </a:r>
            <a:br>
              <a:rPr lang="it" sz="1500">
                <a:latin typeface="Merriweather"/>
                <a:ea typeface="Merriweather"/>
                <a:cs typeface="Merriweather"/>
                <a:sym typeface="Merriweather"/>
              </a:rPr>
            </a:br>
            <a:r>
              <a:rPr lang="it" sz="1500">
                <a:latin typeface="Merriweather"/>
                <a:ea typeface="Merriweather"/>
                <a:cs typeface="Merriweather"/>
                <a:sym typeface="Merriweather"/>
              </a:rPr>
              <a:t>where the sum goes from n = 1 to M and both of Φ are Φ n</a:t>
            </a:r>
            <a:br>
              <a:rPr lang="it" sz="1500">
                <a:latin typeface="Merriweather"/>
                <a:ea typeface="Merriweather"/>
                <a:cs typeface="Merriweather"/>
                <a:sym typeface="Merriweather"/>
              </a:rPr>
            </a:br>
            <a:r>
              <a:rPr lang="it" sz="1500">
                <a:latin typeface="Merriweather"/>
                <a:ea typeface="Merriweather"/>
                <a:cs typeface="Merriweather"/>
                <a:sym typeface="Merriweather"/>
              </a:rPr>
              <a:t>It is easy to demonstrate that :</a:t>
            </a:r>
            <a:br>
              <a:rPr lang="it" sz="1500">
                <a:latin typeface="Merriweather"/>
                <a:ea typeface="Merriweather"/>
                <a:cs typeface="Merriweather"/>
                <a:sym typeface="Merriweather"/>
              </a:rPr>
            </a:br>
            <a:r>
              <a:rPr lang="it" sz="1500">
                <a:latin typeface="Merriweather"/>
                <a:ea typeface="Merriweather"/>
                <a:cs typeface="Merriweather"/>
                <a:sym typeface="Merriweather"/>
              </a:rPr>
              <a:t>C = (1/M) A A T</a:t>
            </a:r>
            <a:br>
              <a:rPr lang="it" sz="1500">
                <a:latin typeface="Merriweather"/>
                <a:ea typeface="Merriweather"/>
                <a:cs typeface="Merriweather"/>
                <a:sym typeface="Merriweather"/>
              </a:rPr>
            </a:br>
            <a:r>
              <a:rPr lang="it" sz="1500">
                <a:latin typeface="Merriweather"/>
                <a:ea typeface="Merriweather"/>
                <a:cs typeface="Merriweather"/>
                <a:sym typeface="Merriweather"/>
              </a:rPr>
              <a:t>To look for the main components of the space, we can look for the eigenvectors of C in order to reduce the computational cost. After calculating the eigenvalues ​​of A A T , we can order them in descending order according to the eigenvectors associated with them. The eigenvectors (which we will also call eigenfaces ) associated with the larger eigenvalues ​​will be the ones that most characterize the variance of the training set</a:t>
            </a:r>
            <a:br>
              <a:rPr lang="it" sz="1500">
                <a:latin typeface="Merriweather"/>
                <a:ea typeface="Merriweather"/>
                <a:cs typeface="Merriweather"/>
                <a:sym typeface="Merriweather"/>
              </a:rPr>
            </a:br>
            <a:r>
              <a:rPr lang="it" sz="1500">
                <a:latin typeface="Merriweather"/>
                <a:ea typeface="Merriweather"/>
                <a:cs typeface="Merriweather"/>
                <a:sym typeface="Merriweather"/>
              </a:rPr>
              <a:t>To code this part we have made five different functions: </a:t>
            </a:r>
            <a:br>
              <a:rPr lang="it" sz="1500">
                <a:latin typeface="Merriweather"/>
                <a:ea typeface="Merriweather"/>
                <a:cs typeface="Merriweather"/>
                <a:sym typeface="Merriweather"/>
              </a:rPr>
            </a:br>
            <a:endParaRPr sz="1500">
              <a:latin typeface="Merriweather"/>
              <a:ea typeface="Merriweather"/>
              <a:cs typeface="Merriweather"/>
              <a:sym typeface="Merriweather"/>
            </a:endParaRPr>
          </a:p>
          <a:p>
            <a:pPr indent="0" lvl="0" marL="0" rtl="0" algn="l">
              <a:spcBef>
                <a:spcPts val="0"/>
              </a:spcBef>
              <a:spcAft>
                <a:spcPts val="0"/>
              </a:spcAft>
              <a:buNone/>
            </a:pPr>
            <a:br>
              <a:rPr lang="it" sz="1500">
                <a:latin typeface="Merriweather"/>
                <a:ea typeface="Merriweather"/>
                <a:cs typeface="Merriweather"/>
                <a:sym typeface="Merriweather"/>
              </a:rPr>
            </a:br>
            <a:r>
              <a:rPr lang="it" sz="1500">
                <a:latin typeface="Merriweather"/>
                <a:ea typeface="Merriweather"/>
                <a:cs typeface="Merriweather"/>
                <a:sym typeface="Merriweather"/>
              </a:rPr>
              <a:t>- transposeMatrix : it computes the transposed of a matrix </a:t>
            </a:r>
            <a:br>
              <a:rPr lang="it" sz="1500">
                <a:latin typeface="Merriweather"/>
                <a:ea typeface="Merriweather"/>
                <a:cs typeface="Merriweather"/>
                <a:sym typeface="Merriweather"/>
              </a:rPr>
            </a:br>
            <a:r>
              <a:rPr lang="it" sz="1500">
                <a:latin typeface="Merriweather"/>
                <a:ea typeface="Merriweather"/>
                <a:cs typeface="Merriweather"/>
                <a:sym typeface="Merriweather"/>
              </a:rPr>
              <a:t>- productOfTwoMatrix : it computes the product of two matrix </a:t>
            </a:r>
            <a:br>
              <a:rPr lang="it" sz="1500">
                <a:latin typeface="Merriweather"/>
                <a:ea typeface="Merriweather"/>
                <a:cs typeface="Merriweather"/>
                <a:sym typeface="Merriweather"/>
              </a:rPr>
            </a:br>
            <a:r>
              <a:rPr lang="it" sz="1500">
                <a:latin typeface="Merriweather"/>
                <a:ea typeface="Merriweather"/>
                <a:cs typeface="Merriweather"/>
                <a:sym typeface="Merriweather"/>
              </a:rPr>
              <a:t>- multiplyMatrixForANumber : it multiplies each element of a matrix by a number </a:t>
            </a:r>
            <a:br>
              <a:rPr lang="it" sz="1500">
                <a:latin typeface="Merriweather"/>
                <a:ea typeface="Merriweather"/>
                <a:cs typeface="Merriweather"/>
                <a:sym typeface="Merriweather"/>
              </a:rPr>
            </a:br>
            <a:r>
              <a:rPr lang="it" sz="1500">
                <a:latin typeface="Merriweather"/>
                <a:ea typeface="Merriweather"/>
                <a:cs typeface="Merriweather"/>
                <a:sym typeface="Merriweather"/>
              </a:rPr>
              <a:t>- productOfMatrixAndMatrixTranspose : it computes the product AAT </a:t>
            </a:r>
            <a:br>
              <a:rPr lang="it" sz="1500">
                <a:latin typeface="Merriweather"/>
                <a:ea typeface="Merriweather"/>
                <a:cs typeface="Merriweather"/>
                <a:sym typeface="Merriweather"/>
              </a:rPr>
            </a:br>
            <a:r>
              <a:rPr lang="it" sz="1500">
                <a:latin typeface="Merriweather"/>
                <a:ea typeface="Merriweather"/>
                <a:cs typeface="Merriweather"/>
                <a:sym typeface="Merriweather"/>
              </a:rPr>
              <a:t>- calculateEingenvalues : it computes the eigenvalues </a:t>
            </a:r>
            <a:br>
              <a:rPr lang="it" sz="1500">
                <a:latin typeface="Merriweather"/>
                <a:ea typeface="Merriweather"/>
                <a:cs typeface="Merriweather"/>
                <a:sym typeface="Merriweather"/>
              </a:rPr>
            </a:br>
            <a:r>
              <a:rPr lang="it" sz="1500">
                <a:latin typeface="Merriweather"/>
                <a:ea typeface="Merriweather"/>
                <a:cs typeface="Merriweather"/>
                <a:sym typeface="Merriweather"/>
              </a:rPr>
              <a:t>- calculateEingenvector : it computes the eigenvector associated to the eigenvalues</a:t>
            </a:r>
            <a:endParaRPr sz="1500">
              <a:latin typeface="Merriweather"/>
              <a:ea typeface="Merriweather"/>
              <a:cs typeface="Merriweather"/>
              <a:sym typeface="Merriweath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171" name="Shape 171"/>
        <p:cNvGrpSpPr/>
        <p:nvPr/>
      </p:nvGrpSpPr>
      <p:grpSpPr>
        <a:xfrm>
          <a:off x="0" y="0"/>
          <a:ext cx="0" cy="0"/>
          <a:chOff x="0" y="0"/>
          <a:chExt cx="0" cy="0"/>
        </a:xfrm>
      </p:grpSpPr>
      <p:pic>
        <p:nvPicPr>
          <p:cNvPr id="172" name="Google Shape;172;p31"/>
          <p:cNvPicPr preferRelativeResize="0"/>
          <p:nvPr/>
        </p:nvPicPr>
        <p:blipFill>
          <a:blip r:embed="rId3">
            <a:alphaModFix/>
          </a:blip>
          <a:stretch>
            <a:fillRect/>
          </a:stretch>
        </p:blipFill>
        <p:spPr>
          <a:xfrm>
            <a:off x="0" y="164751"/>
            <a:ext cx="4271200" cy="2206076"/>
          </a:xfrm>
          <a:prstGeom prst="rect">
            <a:avLst/>
          </a:prstGeom>
          <a:noFill/>
          <a:ln>
            <a:noFill/>
          </a:ln>
        </p:spPr>
      </p:pic>
      <p:pic>
        <p:nvPicPr>
          <p:cNvPr id="173" name="Google Shape;173;p31"/>
          <p:cNvPicPr preferRelativeResize="0"/>
          <p:nvPr/>
        </p:nvPicPr>
        <p:blipFill>
          <a:blip r:embed="rId4">
            <a:alphaModFix/>
          </a:blip>
          <a:stretch>
            <a:fillRect/>
          </a:stretch>
        </p:blipFill>
        <p:spPr>
          <a:xfrm>
            <a:off x="4429074" y="645950"/>
            <a:ext cx="4714928" cy="3851588"/>
          </a:xfrm>
          <a:prstGeom prst="rect">
            <a:avLst/>
          </a:prstGeom>
          <a:noFill/>
          <a:ln>
            <a:noFill/>
          </a:ln>
        </p:spPr>
      </p:pic>
      <p:pic>
        <p:nvPicPr>
          <p:cNvPr id="174" name="Google Shape;174;p31"/>
          <p:cNvPicPr preferRelativeResize="0"/>
          <p:nvPr/>
        </p:nvPicPr>
        <p:blipFill>
          <a:blip r:embed="rId5">
            <a:alphaModFix/>
          </a:blip>
          <a:stretch>
            <a:fillRect/>
          </a:stretch>
        </p:blipFill>
        <p:spPr>
          <a:xfrm>
            <a:off x="0" y="2619602"/>
            <a:ext cx="4271199" cy="23653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 name="Shape 64"/>
        <p:cNvGrpSpPr/>
        <p:nvPr/>
      </p:nvGrpSpPr>
      <p:grpSpPr>
        <a:xfrm>
          <a:off x="0" y="0"/>
          <a:ext cx="0" cy="0"/>
          <a:chOff x="0" y="0"/>
          <a:chExt cx="0" cy="0"/>
        </a:xfrm>
      </p:grpSpPr>
      <p:sp>
        <p:nvSpPr>
          <p:cNvPr id="65" name="Google Shape;65;p14"/>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it">
                <a:solidFill>
                  <a:schemeClr val="lt2"/>
                </a:solidFill>
                <a:latin typeface="Merriweather"/>
                <a:ea typeface="Merriweather"/>
                <a:cs typeface="Merriweather"/>
                <a:sym typeface="Merriweather"/>
              </a:rPr>
              <a:t>Project Division</a:t>
            </a:r>
            <a:endParaRPr b="1">
              <a:solidFill>
                <a:schemeClr val="lt2"/>
              </a:solidFill>
              <a:latin typeface="Merriweather"/>
              <a:ea typeface="Merriweather"/>
              <a:cs typeface="Merriweather"/>
              <a:sym typeface="Merriweather"/>
            </a:endParaRPr>
          </a:p>
        </p:txBody>
      </p:sp>
      <p:sp>
        <p:nvSpPr>
          <p:cNvPr id="66" name="Google Shape;66;p14"/>
          <p:cNvSpPr txBox="1"/>
          <p:nvPr>
            <p:ph idx="1" type="body"/>
          </p:nvPr>
        </p:nvSpPr>
        <p:spPr>
          <a:xfrm>
            <a:off x="233848" y="1156246"/>
            <a:ext cx="85206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a:latin typeface="Merriweather"/>
                <a:ea typeface="Merriweather"/>
                <a:cs typeface="Merriweather"/>
                <a:sym typeface="Merriweather"/>
              </a:rPr>
              <a:t>Below we are going to divide the project in sections; we also assume that the database is just a folder with color pics inside</a:t>
            </a:r>
            <a:br>
              <a:rPr lang="it">
                <a:latin typeface="Merriweather"/>
                <a:ea typeface="Merriweather"/>
                <a:cs typeface="Merriweather"/>
                <a:sym typeface="Merriweather"/>
              </a:rPr>
            </a:br>
            <a:r>
              <a:rPr lang="it">
                <a:latin typeface="Merriweather"/>
                <a:ea typeface="Merriweather"/>
                <a:cs typeface="Merriweather"/>
                <a:sym typeface="Merriweather"/>
              </a:rPr>
              <a:t>1. Main Activity</a:t>
            </a:r>
            <a:br>
              <a:rPr lang="it">
                <a:latin typeface="Merriweather"/>
                <a:ea typeface="Merriweather"/>
                <a:cs typeface="Merriweather"/>
                <a:sym typeface="Merriweather"/>
              </a:rPr>
            </a:br>
            <a:r>
              <a:rPr lang="it">
                <a:latin typeface="Merriweather"/>
                <a:ea typeface="Merriweather"/>
                <a:cs typeface="Merriweather"/>
                <a:sym typeface="Merriweather"/>
              </a:rPr>
              <a:t>2. Create Database Class</a:t>
            </a:r>
            <a:br>
              <a:rPr lang="it">
                <a:latin typeface="Merriweather"/>
                <a:ea typeface="Merriweather"/>
                <a:cs typeface="Merriweather"/>
                <a:sym typeface="Merriweather"/>
              </a:rPr>
            </a:br>
            <a:r>
              <a:rPr lang="it">
                <a:latin typeface="Merriweather"/>
                <a:ea typeface="Merriweather"/>
                <a:cs typeface="Merriweather"/>
                <a:sym typeface="Merriweather"/>
              </a:rPr>
              <a:t>3. Create Image Class</a:t>
            </a:r>
            <a:br>
              <a:rPr lang="it">
                <a:latin typeface="Merriweather"/>
                <a:ea typeface="Merriweather"/>
                <a:cs typeface="Merriweather"/>
                <a:sym typeface="Merriweather"/>
              </a:rPr>
            </a:br>
            <a:r>
              <a:rPr lang="it">
                <a:latin typeface="Merriweather"/>
                <a:ea typeface="Merriweather"/>
                <a:cs typeface="Merriweather"/>
                <a:sym typeface="Merriweather"/>
              </a:rPr>
              <a:t>4. Create Eigenfaces Class and Task</a:t>
            </a:r>
            <a:br>
              <a:rPr lang="it">
                <a:latin typeface="Merriweather"/>
                <a:ea typeface="Merriweather"/>
                <a:cs typeface="Merriweather"/>
                <a:sym typeface="Merriweather"/>
              </a:rPr>
            </a:br>
            <a:r>
              <a:rPr lang="it">
                <a:latin typeface="Merriweather"/>
                <a:ea typeface="Merriweather"/>
                <a:cs typeface="Merriweather"/>
                <a:sym typeface="Merriweather"/>
              </a:rPr>
              <a:t>5. Create Camera Task to Take a Picture</a:t>
            </a:r>
            <a:br>
              <a:rPr lang="it">
                <a:latin typeface="Merriweather"/>
                <a:ea typeface="Merriweather"/>
                <a:cs typeface="Merriweather"/>
                <a:sym typeface="Merriweather"/>
              </a:rPr>
            </a:br>
            <a:r>
              <a:rPr lang="it">
                <a:latin typeface="Merriweather"/>
                <a:ea typeface="Merriweather"/>
                <a:cs typeface="Merriweather"/>
                <a:sym typeface="Merriweather"/>
              </a:rPr>
              <a:t>6. Create Facial Recognition Class and Task</a:t>
            </a:r>
            <a:endParaRPr>
              <a:latin typeface="Merriweather"/>
              <a:ea typeface="Merriweather"/>
              <a:cs typeface="Merriweather"/>
              <a:sym typeface="Merriweath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178" name="Shape 178"/>
        <p:cNvGrpSpPr/>
        <p:nvPr/>
      </p:nvGrpSpPr>
      <p:grpSpPr>
        <a:xfrm>
          <a:off x="0" y="0"/>
          <a:ext cx="0" cy="0"/>
          <a:chOff x="0" y="0"/>
          <a:chExt cx="0" cy="0"/>
        </a:xfrm>
      </p:grpSpPr>
      <p:pic>
        <p:nvPicPr>
          <p:cNvPr id="179" name="Google Shape;179;p32"/>
          <p:cNvPicPr preferRelativeResize="0"/>
          <p:nvPr/>
        </p:nvPicPr>
        <p:blipFill>
          <a:blip r:embed="rId3">
            <a:alphaModFix/>
          </a:blip>
          <a:stretch>
            <a:fillRect/>
          </a:stretch>
        </p:blipFill>
        <p:spPr>
          <a:xfrm>
            <a:off x="-1" y="0"/>
            <a:ext cx="6196474" cy="1376350"/>
          </a:xfrm>
          <a:prstGeom prst="rect">
            <a:avLst/>
          </a:prstGeom>
          <a:noFill/>
          <a:ln>
            <a:noFill/>
          </a:ln>
        </p:spPr>
      </p:pic>
      <p:pic>
        <p:nvPicPr>
          <p:cNvPr id="180" name="Google Shape;180;p32"/>
          <p:cNvPicPr preferRelativeResize="0"/>
          <p:nvPr/>
        </p:nvPicPr>
        <p:blipFill>
          <a:blip r:embed="rId4">
            <a:alphaModFix/>
          </a:blip>
          <a:stretch>
            <a:fillRect/>
          </a:stretch>
        </p:blipFill>
        <p:spPr>
          <a:xfrm>
            <a:off x="2947525" y="1376342"/>
            <a:ext cx="6196474" cy="1897114"/>
          </a:xfrm>
          <a:prstGeom prst="rect">
            <a:avLst/>
          </a:prstGeom>
          <a:noFill/>
          <a:ln>
            <a:noFill/>
          </a:ln>
        </p:spPr>
      </p:pic>
      <p:pic>
        <p:nvPicPr>
          <p:cNvPr id="181" name="Google Shape;181;p32"/>
          <p:cNvPicPr preferRelativeResize="0"/>
          <p:nvPr/>
        </p:nvPicPr>
        <p:blipFill>
          <a:blip r:embed="rId5">
            <a:alphaModFix/>
          </a:blip>
          <a:stretch>
            <a:fillRect/>
          </a:stretch>
        </p:blipFill>
        <p:spPr>
          <a:xfrm>
            <a:off x="0" y="3273450"/>
            <a:ext cx="6196474" cy="18700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33"/>
          <p:cNvSpPr txBox="1"/>
          <p:nvPr>
            <p:ph type="title"/>
          </p:nvPr>
        </p:nvSpPr>
        <p:spPr>
          <a:xfrm>
            <a:off x="311700" y="0"/>
            <a:ext cx="4366500" cy="755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it">
                <a:solidFill>
                  <a:schemeClr val="lt2"/>
                </a:solidFill>
                <a:latin typeface="Merriweather"/>
                <a:ea typeface="Merriweather"/>
                <a:cs typeface="Merriweather"/>
                <a:sym typeface="Merriweather"/>
              </a:rPr>
              <a:t>JAMA Library</a:t>
            </a:r>
            <a:endParaRPr b="1">
              <a:solidFill>
                <a:schemeClr val="lt2"/>
              </a:solidFill>
              <a:latin typeface="Merriweather"/>
              <a:ea typeface="Merriweather"/>
              <a:cs typeface="Merriweather"/>
              <a:sym typeface="Merriweather"/>
            </a:endParaRPr>
          </a:p>
        </p:txBody>
      </p:sp>
      <p:sp>
        <p:nvSpPr>
          <p:cNvPr id="187" name="Google Shape;187;p33"/>
          <p:cNvSpPr txBox="1"/>
          <p:nvPr>
            <p:ph idx="1" type="body"/>
          </p:nvPr>
        </p:nvSpPr>
        <p:spPr>
          <a:xfrm>
            <a:off x="311700" y="1054525"/>
            <a:ext cx="4366500" cy="3514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a:latin typeface="Merriweather"/>
                <a:ea typeface="Merriweather"/>
                <a:cs typeface="Merriweather"/>
                <a:sym typeface="Merriweather"/>
              </a:rPr>
              <a:t>For the latest piece of code above, we have used an external library called JAMA ( that it can be easily downloadable at the following link -&gt; JAMA ). The process to achieve our target is: </a:t>
            </a:r>
            <a:br>
              <a:rPr lang="it">
                <a:latin typeface="Merriweather"/>
                <a:ea typeface="Merriweather"/>
                <a:cs typeface="Merriweather"/>
                <a:sym typeface="Merriweather"/>
              </a:rPr>
            </a:br>
            <a:br>
              <a:rPr lang="it">
                <a:latin typeface="Merriweather"/>
                <a:ea typeface="Merriweather"/>
                <a:cs typeface="Merriweather"/>
                <a:sym typeface="Merriweather"/>
              </a:rPr>
            </a:br>
            <a:r>
              <a:rPr lang="it">
                <a:latin typeface="Merriweather"/>
                <a:ea typeface="Merriweather"/>
                <a:cs typeface="Merriweather"/>
                <a:sym typeface="Merriweather"/>
              </a:rPr>
              <a:t>1. Use the constructWithCopy method to construct a matrix object by copying the input 2-D array; </a:t>
            </a:r>
            <a:br>
              <a:rPr lang="it">
                <a:latin typeface="Merriweather"/>
                <a:ea typeface="Merriweather"/>
                <a:cs typeface="Merriweather"/>
                <a:sym typeface="Merriweather"/>
              </a:rPr>
            </a:br>
            <a:r>
              <a:rPr lang="it">
                <a:latin typeface="Merriweather"/>
                <a:ea typeface="Merriweather"/>
                <a:cs typeface="Merriweather"/>
                <a:sym typeface="Merriweather"/>
              </a:rPr>
              <a:t>2. create an EigenvalueDecomposition object that construct the eigenvalue decomposition structure to access D and V; </a:t>
            </a:r>
            <a:br>
              <a:rPr lang="it">
                <a:latin typeface="Merriweather"/>
                <a:ea typeface="Merriweather"/>
                <a:cs typeface="Merriweather"/>
                <a:sym typeface="Merriweather"/>
              </a:rPr>
            </a:br>
            <a:r>
              <a:rPr lang="it">
                <a:latin typeface="Merriweather"/>
                <a:ea typeface="Merriweather"/>
                <a:cs typeface="Merriweather"/>
                <a:sym typeface="Merriweather"/>
              </a:rPr>
              <a:t>3. compute the block diagonal matrix of eigenvalues by getting it from the previous structure with getD(); </a:t>
            </a:r>
            <a:br>
              <a:rPr lang="it">
                <a:latin typeface="Merriweather"/>
                <a:ea typeface="Merriweather"/>
                <a:cs typeface="Merriweather"/>
                <a:sym typeface="Merriweather"/>
              </a:rPr>
            </a:br>
            <a:r>
              <a:rPr lang="it">
                <a:latin typeface="Merriweather"/>
                <a:ea typeface="Merriweather"/>
                <a:cs typeface="Merriweather"/>
                <a:sym typeface="Merriweather"/>
              </a:rPr>
              <a:t>4. compute the eigenvector matrix by getting it again from the eigenvalue decomposition structure with getV(); </a:t>
            </a:r>
            <a:br>
              <a:rPr lang="it">
                <a:latin typeface="Merriweather"/>
                <a:ea typeface="Merriweather"/>
                <a:cs typeface="Merriweather"/>
                <a:sym typeface="Merriweather"/>
              </a:rPr>
            </a:br>
            <a:r>
              <a:rPr lang="it">
                <a:latin typeface="Merriweather"/>
                <a:ea typeface="Merriweather"/>
                <a:cs typeface="Merriweather"/>
                <a:sym typeface="Merriweather"/>
              </a:rPr>
              <a:t>5. finally we are gonna to convert it from a matrix object to a 2-d array with the method getArray().</a:t>
            </a:r>
            <a:endParaRPr>
              <a:latin typeface="Merriweather"/>
              <a:ea typeface="Merriweather"/>
              <a:cs typeface="Merriweather"/>
              <a:sym typeface="Merriweather"/>
            </a:endParaRPr>
          </a:p>
        </p:txBody>
      </p:sp>
      <p:pic>
        <p:nvPicPr>
          <p:cNvPr id="188" name="Google Shape;188;p33"/>
          <p:cNvPicPr preferRelativeResize="0"/>
          <p:nvPr/>
        </p:nvPicPr>
        <p:blipFill>
          <a:blip r:embed="rId3">
            <a:alphaModFix/>
          </a:blip>
          <a:stretch>
            <a:fillRect/>
          </a:stretch>
        </p:blipFill>
        <p:spPr>
          <a:xfrm>
            <a:off x="4777500" y="880250"/>
            <a:ext cx="4366498" cy="338300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34"/>
          <p:cNvSpPr txBox="1"/>
          <p:nvPr>
            <p:ph type="title"/>
          </p:nvPr>
        </p:nvSpPr>
        <p:spPr>
          <a:xfrm>
            <a:off x="6863675" y="3321925"/>
            <a:ext cx="2280300" cy="140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it" sz="2800">
                <a:solidFill>
                  <a:schemeClr val="lt2"/>
                </a:solidFill>
                <a:latin typeface="Merriweather"/>
                <a:ea typeface="Merriweather"/>
                <a:cs typeface="Merriweather"/>
                <a:sym typeface="Merriweather"/>
              </a:rPr>
              <a:t>Projection of Φ1</a:t>
            </a:r>
            <a:endParaRPr i="1" sz="2800">
              <a:solidFill>
                <a:schemeClr val="lt2"/>
              </a:solidFill>
              <a:latin typeface="Merriweather"/>
              <a:ea typeface="Merriweather"/>
              <a:cs typeface="Merriweather"/>
              <a:sym typeface="Merriweather"/>
            </a:endParaRPr>
          </a:p>
        </p:txBody>
      </p:sp>
      <p:sp>
        <p:nvSpPr>
          <p:cNvPr id="194" name="Google Shape;194;p34"/>
          <p:cNvSpPr txBox="1"/>
          <p:nvPr>
            <p:ph idx="1" type="body"/>
          </p:nvPr>
        </p:nvSpPr>
        <p:spPr>
          <a:xfrm>
            <a:off x="311700" y="396325"/>
            <a:ext cx="3999900" cy="4430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a:latin typeface="Merriweather"/>
                <a:ea typeface="Merriweather"/>
                <a:cs typeface="Merriweather"/>
                <a:sym typeface="Merriweather"/>
              </a:rPr>
              <a:t>Now it is possible to reduce the space dimension of our faces. In order to do that we have to chose a threshold value below which will be removed all the eigenfaces. [...] This part will be omitted in our application because of the small dimension of the initial dataset.</a:t>
            </a:r>
            <a:br>
              <a:rPr lang="it">
                <a:latin typeface="Merriweather"/>
                <a:ea typeface="Merriweather"/>
                <a:cs typeface="Merriweather"/>
                <a:sym typeface="Merriweather"/>
              </a:rPr>
            </a:br>
            <a:r>
              <a:rPr lang="it">
                <a:latin typeface="Merriweather"/>
                <a:ea typeface="Merriweather"/>
                <a:cs typeface="Merriweather"/>
                <a:sym typeface="Merriweather"/>
              </a:rPr>
              <a:t>We can finally take our starting database's faces and project them in a new space in a way that each one is linear combination of the other 25 eigenfaces. Let's consider Φ1 which is the first subject less the face average and stored in the starting database, we want to project it in the new space. Let's call uk, where k go from 1 to 25, the eigenvectors corresponding to the eigenfaces.</a:t>
            </a:r>
            <a:endParaRPr>
              <a:latin typeface="Merriweather"/>
              <a:ea typeface="Merriweather"/>
              <a:cs typeface="Merriweather"/>
              <a:sym typeface="Merriweather"/>
            </a:endParaRPr>
          </a:p>
        </p:txBody>
      </p:sp>
      <p:sp>
        <p:nvSpPr>
          <p:cNvPr id="195" name="Google Shape;195;p34"/>
          <p:cNvSpPr txBox="1"/>
          <p:nvPr>
            <p:ph idx="2" type="body"/>
          </p:nvPr>
        </p:nvSpPr>
        <p:spPr>
          <a:xfrm>
            <a:off x="4832400" y="396325"/>
            <a:ext cx="3999900" cy="2611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a:latin typeface="Merriweather"/>
                <a:ea typeface="Merriweather"/>
                <a:cs typeface="Merriweather"/>
                <a:sym typeface="Merriweather"/>
              </a:rPr>
              <a:t>We will have:</a:t>
            </a:r>
            <a:br>
              <a:rPr lang="it">
                <a:latin typeface="Merriweather"/>
                <a:ea typeface="Merriweather"/>
                <a:cs typeface="Merriweather"/>
                <a:sym typeface="Merriweather"/>
              </a:rPr>
            </a:br>
            <a:r>
              <a:rPr lang="it">
                <a:latin typeface="Merriweather"/>
                <a:ea typeface="Merriweather"/>
                <a:cs typeface="Merriweather"/>
                <a:sym typeface="Merriweather"/>
              </a:rPr>
              <a:t>ak,1 = uTk Φ1</a:t>
            </a:r>
            <a:br>
              <a:rPr lang="it">
                <a:latin typeface="Merriweather"/>
                <a:ea typeface="Merriweather"/>
                <a:cs typeface="Merriweather"/>
                <a:sym typeface="Merriweather"/>
              </a:rPr>
            </a:br>
            <a:br>
              <a:rPr lang="it">
                <a:latin typeface="Merriweather"/>
                <a:ea typeface="Merriweather"/>
                <a:cs typeface="Merriweather"/>
                <a:sym typeface="Merriweather"/>
              </a:rPr>
            </a:br>
            <a:r>
              <a:rPr lang="it">
                <a:latin typeface="Merriweather"/>
                <a:ea typeface="Merriweather"/>
                <a:cs typeface="Merriweather"/>
                <a:sym typeface="Merriweather"/>
              </a:rPr>
              <a:t>Where ak,1 represents the k-th project's coefficient of the first subject and uki is the i-th components of uk (where i goes from 1 to 65536). At this point, the projection of Φ1 can be written as linear combination of the eigenfaces:</a:t>
            </a:r>
            <a:br>
              <a:rPr lang="it">
                <a:latin typeface="Merriweather"/>
                <a:ea typeface="Merriweather"/>
                <a:cs typeface="Merriweather"/>
                <a:sym typeface="Merriweather"/>
              </a:rPr>
            </a:br>
            <a:r>
              <a:rPr lang="it">
                <a:latin typeface="Merriweather"/>
                <a:ea typeface="Merriweather"/>
                <a:cs typeface="Merriweather"/>
                <a:sym typeface="Merriweather"/>
              </a:rPr>
              <a:t>a1,1 u1 + a2,1 u2 + ... + a25,1 u25</a:t>
            </a:r>
            <a:endParaRPr>
              <a:latin typeface="Merriweather"/>
              <a:ea typeface="Merriweather"/>
              <a:cs typeface="Merriweather"/>
              <a:sym typeface="Merriweather"/>
            </a:endParaRPr>
          </a:p>
        </p:txBody>
      </p:sp>
      <p:pic>
        <p:nvPicPr>
          <p:cNvPr id="196" name="Google Shape;196;p34"/>
          <p:cNvPicPr preferRelativeResize="0"/>
          <p:nvPr/>
        </p:nvPicPr>
        <p:blipFill>
          <a:blip r:embed="rId3">
            <a:alphaModFix/>
          </a:blip>
          <a:stretch>
            <a:fillRect/>
          </a:stretch>
        </p:blipFill>
        <p:spPr>
          <a:xfrm>
            <a:off x="4832400" y="3007825"/>
            <a:ext cx="2031275" cy="20312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sp>
        <p:nvSpPr>
          <p:cNvPr id="201" name="Google Shape;201;p35"/>
          <p:cNvSpPr txBox="1"/>
          <p:nvPr>
            <p:ph type="title"/>
          </p:nvPr>
        </p:nvSpPr>
        <p:spPr>
          <a:xfrm>
            <a:off x="311700" y="146575"/>
            <a:ext cx="8520600" cy="613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a:solidFill>
                  <a:schemeClr val="lt2"/>
                </a:solidFill>
                <a:latin typeface="Merriweather"/>
                <a:ea typeface="Merriweather"/>
                <a:cs typeface="Merriweather"/>
                <a:sym typeface="Merriweather"/>
              </a:rPr>
              <a:t>OUR RESULTS</a:t>
            </a:r>
            <a:endParaRPr>
              <a:solidFill>
                <a:schemeClr val="lt2"/>
              </a:solidFill>
              <a:latin typeface="Merriweather"/>
              <a:ea typeface="Merriweather"/>
              <a:cs typeface="Merriweather"/>
              <a:sym typeface="Merriweather"/>
            </a:endParaRPr>
          </a:p>
        </p:txBody>
      </p:sp>
      <p:sp>
        <p:nvSpPr>
          <p:cNvPr id="202" name="Google Shape;202;p35"/>
          <p:cNvSpPr txBox="1"/>
          <p:nvPr>
            <p:ph idx="1" type="body"/>
          </p:nvPr>
        </p:nvSpPr>
        <p:spPr>
          <a:xfrm>
            <a:off x="988000" y="3949700"/>
            <a:ext cx="2853300" cy="9558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it"/>
              <a:t>Android Studio</a:t>
            </a:r>
            <a:endParaRPr/>
          </a:p>
        </p:txBody>
      </p:sp>
      <p:pic>
        <p:nvPicPr>
          <p:cNvPr id="203" name="Google Shape;203;p35"/>
          <p:cNvPicPr preferRelativeResize="0"/>
          <p:nvPr/>
        </p:nvPicPr>
        <p:blipFill>
          <a:blip r:embed="rId3">
            <a:alphaModFix/>
          </a:blip>
          <a:stretch>
            <a:fillRect/>
          </a:stretch>
        </p:blipFill>
        <p:spPr>
          <a:xfrm>
            <a:off x="819700" y="759775"/>
            <a:ext cx="3189925" cy="3189925"/>
          </a:xfrm>
          <a:prstGeom prst="rect">
            <a:avLst/>
          </a:prstGeom>
          <a:noFill/>
          <a:ln>
            <a:noFill/>
          </a:ln>
        </p:spPr>
      </p:pic>
      <p:pic>
        <p:nvPicPr>
          <p:cNvPr id="204" name="Google Shape;204;p35"/>
          <p:cNvPicPr preferRelativeResize="0"/>
          <p:nvPr/>
        </p:nvPicPr>
        <p:blipFill>
          <a:blip r:embed="rId4">
            <a:alphaModFix/>
          </a:blip>
          <a:stretch>
            <a:fillRect/>
          </a:stretch>
        </p:blipFill>
        <p:spPr>
          <a:xfrm>
            <a:off x="5089925" y="759775"/>
            <a:ext cx="3189925" cy="3189925"/>
          </a:xfrm>
          <a:prstGeom prst="rect">
            <a:avLst/>
          </a:prstGeom>
          <a:noFill/>
          <a:ln>
            <a:noFill/>
          </a:ln>
        </p:spPr>
      </p:pic>
      <p:sp>
        <p:nvSpPr>
          <p:cNvPr id="205" name="Google Shape;205;p35"/>
          <p:cNvSpPr txBox="1"/>
          <p:nvPr/>
        </p:nvSpPr>
        <p:spPr>
          <a:xfrm flipH="1">
            <a:off x="5092700" y="3949600"/>
            <a:ext cx="3187800" cy="90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it" sz="1500">
                <a:latin typeface="Old Standard TT"/>
                <a:ea typeface="Old Standard TT"/>
                <a:cs typeface="Old Standard TT"/>
                <a:sym typeface="Old Standard TT"/>
              </a:rPr>
              <a:t>MatLab </a:t>
            </a:r>
            <a:endParaRPr sz="1500">
              <a:latin typeface="Old Standard TT"/>
              <a:ea typeface="Old Standard TT"/>
              <a:cs typeface="Old Standard TT"/>
              <a:sym typeface="Old Standard T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sp>
        <p:nvSpPr>
          <p:cNvPr id="210" name="Google Shape;210;p36"/>
          <p:cNvSpPr txBox="1"/>
          <p:nvPr>
            <p:ph idx="1" type="body"/>
          </p:nvPr>
        </p:nvSpPr>
        <p:spPr>
          <a:xfrm>
            <a:off x="0" y="-88900"/>
            <a:ext cx="9144000" cy="11811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it">
                <a:latin typeface="Merriweather"/>
                <a:ea typeface="Merriweather"/>
                <a:cs typeface="Merriweather"/>
                <a:sym typeface="Merriweather"/>
              </a:rPr>
              <a:t>Iterating this process again for each faces of our starting database, we will get their position into the space of the faces and we can start the facial recognition process. The matrix of projection coefficients of all faces will be composed from all the values of ak,i where the k-th values and the i-th does match in our case and it is equal to 25. </a:t>
            </a:r>
            <a:br>
              <a:rPr lang="it">
                <a:latin typeface="Merriweather"/>
                <a:ea typeface="Merriweather"/>
                <a:cs typeface="Merriweather"/>
                <a:sym typeface="Merriweather"/>
              </a:rPr>
            </a:br>
            <a:r>
              <a:rPr lang="it">
                <a:latin typeface="Merriweather"/>
                <a:ea typeface="Merriweather"/>
                <a:cs typeface="Merriweather"/>
                <a:sym typeface="Merriweather"/>
              </a:rPr>
              <a:t>Following the code needed to compute it:</a:t>
            </a:r>
            <a:endParaRPr>
              <a:latin typeface="Merriweather"/>
              <a:ea typeface="Merriweather"/>
              <a:cs typeface="Merriweather"/>
              <a:sym typeface="Merriweather"/>
            </a:endParaRPr>
          </a:p>
        </p:txBody>
      </p:sp>
      <p:pic>
        <p:nvPicPr>
          <p:cNvPr id="211" name="Google Shape;211;p36"/>
          <p:cNvPicPr preferRelativeResize="0"/>
          <p:nvPr/>
        </p:nvPicPr>
        <p:blipFill>
          <a:blip r:embed="rId3">
            <a:alphaModFix/>
          </a:blip>
          <a:stretch>
            <a:fillRect/>
          </a:stretch>
        </p:blipFill>
        <p:spPr>
          <a:xfrm>
            <a:off x="0" y="857250"/>
            <a:ext cx="4011251" cy="3956051"/>
          </a:xfrm>
          <a:prstGeom prst="rect">
            <a:avLst/>
          </a:prstGeom>
          <a:noFill/>
          <a:ln>
            <a:noFill/>
          </a:ln>
        </p:spPr>
      </p:pic>
      <p:pic>
        <p:nvPicPr>
          <p:cNvPr id="212" name="Google Shape;212;p36"/>
          <p:cNvPicPr preferRelativeResize="0"/>
          <p:nvPr/>
        </p:nvPicPr>
        <p:blipFill>
          <a:blip r:embed="rId4">
            <a:alphaModFix/>
          </a:blip>
          <a:stretch>
            <a:fillRect/>
          </a:stretch>
        </p:blipFill>
        <p:spPr>
          <a:xfrm>
            <a:off x="4011225" y="857250"/>
            <a:ext cx="5132751" cy="1580250"/>
          </a:xfrm>
          <a:prstGeom prst="rect">
            <a:avLst/>
          </a:prstGeom>
          <a:noFill/>
          <a:ln>
            <a:noFill/>
          </a:ln>
        </p:spPr>
      </p:pic>
      <p:sp>
        <p:nvSpPr>
          <p:cNvPr id="213" name="Google Shape;213;p36"/>
          <p:cNvSpPr txBox="1"/>
          <p:nvPr/>
        </p:nvSpPr>
        <p:spPr>
          <a:xfrm>
            <a:off x="4011250" y="2051050"/>
            <a:ext cx="5132700" cy="348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it" sz="1100">
                <a:latin typeface="Merriweather"/>
                <a:ea typeface="Merriweather"/>
                <a:cs typeface="Merriweather"/>
                <a:sym typeface="Merriweather"/>
              </a:rPr>
              <a:t>We can now add all the pieces written above together and finally get out our eigenfaces calculation process. Let's analyze the code: </a:t>
            </a:r>
            <a:br>
              <a:rPr lang="it" sz="1100">
                <a:latin typeface="Merriweather"/>
                <a:ea typeface="Merriweather"/>
                <a:cs typeface="Merriweather"/>
                <a:sym typeface="Merriweather"/>
              </a:rPr>
            </a:br>
            <a:br>
              <a:rPr lang="it" sz="1100">
                <a:latin typeface="Merriweather"/>
                <a:ea typeface="Merriweather"/>
                <a:cs typeface="Merriweather"/>
                <a:sym typeface="Merriweather"/>
              </a:rPr>
            </a:br>
            <a:r>
              <a:rPr lang="it" sz="1100">
                <a:latin typeface="Merriweather"/>
                <a:ea typeface="Merriweather"/>
                <a:cs typeface="Merriweather"/>
                <a:sym typeface="Merriweather"/>
              </a:rPr>
              <a:t>- Eigenfaces : the constructor, it takes as input the context, the image size and an EigenfacesResultTask object to bring out the scope the final result that we will pass to the facial recognition function </a:t>
            </a:r>
            <a:br>
              <a:rPr lang="it" sz="1100">
                <a:latin typeface="Merriweather"/>
                <a:ea typeface="Merriweather"/>
                <a:cs typeface="Merriweather"/>
                <a:sym typeface="Merriweather"/>
              </a:rPr>
            </a:br>
            <a:r>
              <a:rPr lang="it" sz="1100">
                <a:latin typeface="Merriweather"/>
                <a:ea typeface="Merriweather"/>
                <a:cs typeface="Merriweather"/>
                <a:sym typeface="Merriweather"/>
              </a:rPr>
              <a:t>- onPreExecute() : it just displays out when the process starts </a:t>
            </a:r>
            <a:br>
              <a:rPr lang="it" sz="1100">
                <a:latin typeface="Merriweather"/>
                <a:ea typeface="Merriweather"/>
                <a:cs typeface="Merriweather"/>
                <a:sym typeface="Merriweather"/>
              </a:rPr>
            </a:br>
            <a:r>
              <a:rPr lang="it" sz="1100">
                <a:latin typeface="Merriweather"/>
                <a:ea typeface="Merriweather"/>
                <a:cs typeface="Merriweather"/>
                <a:sym typeface="Merriweather"/>
              </a:rPr>
              <a:t>- doInBackground : it computes the eigenfaces , saving them as pictures into the "Training_DB" folder and return through the EigenfacesResultTask interface the face average, the eigenvectors matrix and the projection coefficients matrix </a:t>
            </a:r>
            <a:br>
              <a:rPr lang="it" sz="1100">
                <a:latin typeface="Merriweather"/>
                <a:ea typeface="Merriweather"/>
                <a:cs typeface="Merriweather"/>
                <a:sym typeface="Merriweather"/>
              </a:rPr>
            </a:br>
            <a:r>
              <a:rPr lang="it" sz="1100">
                <a:latin typeface="Merriweather"/>
                <a:ea typeface="Merriweather"/>
                <a:cs typeface="Merriweather"/>
                <a:sym typeface="Merriweather"/>
              </a:rPr>
              <a:t>- onPostExecute : it displays out a Toast whenever the database is successfully created or not </a:t>
            </a:r>
            <a:br>
              <a:rPr lang="it" sz="1100">
                <a:latin typeface="Merriweather"/>
                <a:ea typeface="Merriweather"/>
                <a:cs typeface="Merriweather"/>
                <a:sym typeface="Merriweather"/>
              </a:rPr>
            </a:br>
            <a:r>
              <a:rPr lang="it" sz="1100">
                <a:latin typeface="Merriweather"/>
                <a:ea typeface="Merriweather"/>
                <a:cs typeface="Merriweather"/>
                <a:sym typeface="Merriweather"/>
              </a:rPr>
              <a:t>- saveToDatabase : this function simply transform the face's projection matrix into '.png' files</a:t>
            </a:r>
            <a:endParaRPr sz="1100">
              <a:latin typeface="Merriweather"/>
              <a:ea typeface="Merriweather"/>
              <a:cs typeface="Merriweather"/>
              <a:sym typeface="Merriweath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17" name="Shape 217"/>
        <p:cNvGrpSpPr/>
        <p:nvPr/>
      </p:nvGrpSpPr>
      <p:grpSpPr>
        <a:xfrm>
          <a:off x="0" y="0"/>
          <a:ext cx="0" cy="0"/>
          <a:chOff x="0" y="0"/>
          <a:chExt cx="0" cy="0"/>
        </a:xfrm>
      </p:grpSpPr>
      <p:pic>
        <p:nvPicPr>
          <p:cNvPr id="218" name="Google Shape;218;p37"/>
          <p:cNvPicPr preferRelativeResize="0"/>
          <p:nvPr/>
        </p:nvPicPr>
        <p:blipFill>
          <a:blip r:embed="rId3">
            <a:alphaModFix/>
          </a:blip>
          <a:stretch>
            <a:fillRect/>
          </a:stretch>
        </p:blipFill>
        <p:spPr>
          <a:xfrm>
            <a:off x="279400" y="0"/>
            <a:ext cx="4190999" cy="5143498"/>
          </a:xfrm>
          <a:prstGeom prst="rect">
            <a:avLst/>
          </a:prstGeom>
          <a:noFill/>
          <a:ln>
            <a:noFill/>
          </a:ln>
        </p:spPr>
      </p:pic>
      <p:pic>
        <p:nvPicPr>
          <p:cNvPr id="219" name="Google Shape;219;p37"/>
          <p:cNvPicPr preferRelativeResize="0"/>
          <p:nvPr/>
        </p:nvPicPr>
        <p:blipFill>
          <a:blip r:embed="rId4">
            <a:alphaModFix/>
          </a:blip>
          <a:stretch>
            <a:fillRect/>
          </a:stretch>
        </p:blipFill>
        <p:spPr>
          <a:xfrm>
            <a:off x="4787900" y="20988"/>
            <a:ext cx="4064001" cy="510152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23" name="Shape 223"/>
        <p:cNvGrpSpPr/>
        <p:nvPr/>
      </p:nvGrpSpPr>
      <p:grpSpPr>
        <a:xfrm>
          <a:off x="0" y="0"/>
          <a:ext cx="0" cy="0"/>
          <a:chOff x="0" y="0"/>
          <a:chExt cx="0" cy="0"/>
        </a:xfrm>
      </p:grpSpPr>
      <p:pic>
        <p:nvPicPr>
          <p:cNvPr id="224" name="Google Shape;224;p38"/>
          <p:cNvPicPr preferRelativeResize="0"/>
          <p:nvPr/>
        </p:nvPicPr>
        <p:blipFill>
          <a:blip r:embed="rId3">
            <a:alphaModFix/>
          </a:blip>
          <a:stretch>
            <a:fillRect/>
          </a:stretch>
        </p:blipFill>
        <p:spPr>
          <a:xfrm>
            <a:off x="152400" y="0"/>
            <a:ext cx="4192010" cy="5143500"/>
          </a:xfrm>
          <a:prstGeom prst="rect">
            <a:avLst/>
          </a:prstGeom>
          <a:noFill/>
          <a:ln>
            <a:noFill/>
          </a:ln>
        </p:spPr>
      </p:pic>
      <p:pic>
        <p:nvPicPr>
          <p:cNvPr id="225" name="Google Shape;225;p38"/>
          <p:cNvPicPr preferRelativeResize="0"/>
          <p:nvPr/>
        </p:nvPicPr>
        <p:blipFill>
          <a:blip r:embed="rId4">
            <a:alphaModFix/>
          </a:blip>
          <a:stretch>
            <a:fillRect/>
          </a:stretch>
        </p:blipFill>
        <p:spPr>
          <a:xfrm>
            <a:off x="4572850" y="1138925"/>
            <a:ext cx="4399700" cy="20902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Google Shape;230;p39"/>
          <p:cNvSpPr txBox="1"/>
          <p:nvPr>
            <p:ph type="title"/>
          </p:nvPr>
        </p:nvSpPr>
        <p:spPr>
          <a:xfrm>
            <a:off x="311700" y="0"/>
            <a:ext cx="8520600" cy="613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a:solidFill>
                  <a:schemeClr val="lt2"/>
                </a:solidFill>
                <a:latin typeface="Merriweather"/>
                <a:ea typeface="Merriweather"/>
                <a:cs typeface="Merriweather"/>
                <a:sym typeface="Merriweather"/>
              </a:rPr>
              <a:t>Facial Recognition Class and Task</a:t>
            </a:r>
            <a:endParaRPr>
              <a:solidFill>
                <a:schemeClr val="lt2"/>
              </a:solidFill>
              <a:latin typeface="Merriweather"/>
              <a:ea typeface="Merriweather"/>
              <a:cs typeface="Merriweather"/>
              <a:sym typeface="Merriweather"/>
            </a:endParaRPr>
          </a:p>
        </p:txBody>
      </p:sp>
      <p:sp>
        <p:nvSpPr>
          <p:cNvPr id="231" name="Google Shape;231;p39"/>
          <p:cNvSpPr txBox="1"/>
          <p:nvPr>
            <p:ph idx="1" type="body"/>
          </p:nvPr>
        </p:nvSpPr>
        <p:spPr>
          <a:xfrm>
            <a:off x="311700" y="613200"/>
            <a:ext cx="3999900" cy="4530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1000"/>
              <a:t>To understand if a new subject is present in the initial database, we have to consider its projection in the new space and calculate the distance compared to the other faces. If the value is close enough to one of the them, the recognition is made. Let's have a look to the process. </a:t>
            </a:r>
            <a:br>
              <a:rPr lang="it" sz="1000"/>
            </a:br>
            <a:r>
              <a:rPr lang="it" sz="1000"/>
              <a:t>First of all we must choose an arbitrary threshold value: all the values below this one will be consider "close" enough to the new space and the image will be recognized as present in the database. To choose the threshold properly we have to set our final goal; mostly common objectives are:</a:t>
            </a:r>
            <a:br>
              <a:rPr lang="it" sz="1000"/>
            </a:br>
            <a:r>
              <a:rPr lang="it" sz="1000"/>
              <a:t>Recognize a face in the initial database</a:t>
            </a:r>
            <a:br>
              <a:rPr lang="it" sz="1000"/>
            </a:br>
            <a:r>
              <a:rPr lang="it" sz="1000"/>
              <a:t>Recognize if a face is present or not in the database</a:t>
            </a:r>
            <a:br>
              <a:rPr lang="it" sz="1000"/>
            </a:br>
            <a:r>
              <a:rPr lang="it" sz="1000"/>
              <a:t>For this project we have chosen to recognize if a face is present or not in our database. </a:t>
            </a:r>
            <a:br>
              <a:rPr lang="it" sz="1000"/>
            </a:br>
            <a:r>
              <a:rPr lang="it" sz="1000"/>
              <a:t>Let's consider a new image 256 x 256 pixels (from now on we will call it Δ) which has the same starting conditions of our database; at this point we project Δ into eigenfaces space. </a:t>
            </a:r>
            <a:br>
              <a:rPr lang="it" sz="1000"/>
            </a:br>
            <a:r>
              <a:rPr lang="it" sz="1000"/>
              <a:t>δk = ukT (Δ - Ψ) </a:t>
            </a:r>
            <a:br>
              <a:rPr lang="it" sz="1000"/>
            </a:br>
            <a:r>
              <a:rPr lang="it" sz="1000"/>
              <a:t>(where k goes from 1 to 25)</a:t>
            </a:r>
            <a:endParaRPr sz="1000"/>
          </a:p>
          <a:p>
            <a:pPr indent="0" lvl="0" marL="0" rtl="0" algn="l">
              <a:spcBef>
                <a:spcPts val="1600"/>
              </a:spcBef>
              <a:spcAft>
                <a:spcPts val="1600"/>
              </a:spcAft>
              <a:buClr>
                <a:schemeClr val="dk1"/>
              </a:buClr>
              <a:buSzPts val="1100"/>
              <a:buFont typeface="Arial"/>
              <a:buNone/>
            </a:pPr>
            <a:r>
              <a:rPr lang="it" sz="1000"/>
              <a:t>In this way we have subtracted the face average Ψ to Δ and we have also calculated the projection's coefficients; this gives us the new coordinates of Δ - Ψ into the new space. Let's call Ω the column vector that describes each eigenfaces weight for Δ :</a:t>
            </a:r>
            <a:br>
              <a:rPr lang="it" sz="1000"/>
            </a:br>
            <a:r>
              <a:rPr lang="it" sz="1000"/>
              <a:t>ΩΔ = (δ1, δ2, ..., δ25) </a:t>
            </a:r>
            <a:br>
              <a:rPr lang="it" sz="1000"/>
            </a:br>
            <a:br>
              <a:rPr lang="it" sz="1000"/>
            </a:br>
            <a:endParaRPr sz="1000"/>
          </a:p>
        </p:txBody>
      </p:sp>
      <p:sp>
        <p:nvSpPr>
          <p:cNvPr id="232" name="Google Shape;232;p39"/>
          <p:cNvSpPr txBox="1"/>
          <p:nvPr>
            <p:ph idx="2" type="body"/>
          </p:nvPr>
        </p:nvSpPr>
        <p:spPr>
          <a:xfrm>
            <a:off x="4832400" y="613208"/>
            <a:ext cx="3999900" cy="45303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it" sz="1000"/>
              <a:t>It is now possible to calculate the distance between Δ and the eigenfaces space. We can call ΩΦjT the row vector of projection coefficients of Φj, the j-th image deprived of the face average. Let's consider the Euclidean distance between the projection of Δ - Ψ and Φj</a:t>
            </a:r>
            <a:br>
              <a:rPr lang="it" sz="1000"/>
            </a:br>
            <a:r>
              <a:rPr lang="it" sz="1000"/>
              <a:t>εj2 = ||ΩΔ - ΩΦj ||2 </a:t>
            </a:r>
            <a:br>
              <a:rPr lang="it" sz="1000"/>
            </a:br>
            <a:br>
              <a:rPr lang="it" sz="1000"/>
            </a:br>
            <a:r>
              <a:rPr lang="it" sz="1000"/>
              <a:t>Let's calculate the distance compared to each faces of the starting database.</a:t>
            </a:r>
            <a:br>
              <a:rPr lang="it" sz="1000"/>
            </a:br>
            <a:r>
              <a:rPr lang="it" sz="1000"/>
              <a:t>ε = min (εj2) </a:t>
            </a:r>
            <a:br>
              <a:rPr lang="it" sz="1000"/>
            </a:br>
            <a:r>
              <a:rPr lang="it" sz="1000"/>
              <a:t>(where the min is calculate from 1 to 25)</a:t>
            </a:r>
            <a:br>
              <a:rPr lang="it" sz="1000"/>
            </a:br>
            <a:br>
              <a:rPr lang="it" sz="1000"/>
            </a:br>
            <a:r>
              <a:rPr lang="it" sz="1000"/>
              <a:t>At this point there can be two possible outcome: </a:t>
            </a:r>
            <a:br>
              <a:rPr lang="it" sz="1000"/>
            </a:br>
            <a:r>
              <a:rPr lang="it" sz="1000"/>
              <a:t>1. ε &gt; Θ </a:t>
            </a:r>
            <a:br>
              <a:rPr lang="it" sz="1000"/>
            </a:br>
            <a:r>
              <a:rPr lang="it" sz="1000"/>
              <a:t>2. ε &lt; Θ </a:t>
            </a:r>
            <a:br>
              <a:rPr lang="it" sz="1000"/>
            </a:br>
            <a:r>
              <a:rPr lang="it" sz="1000"/>
              <a:t>(1) In this case we have that the Euclidean distance between the new face's projection and anyone other face of the starting database projected into the eigenfaces space is bigger than the threshold value. That means the new face isn't recognized as present into the database </a:t>
            </a:r>
            <a:br>
              <a:rPr lang="it" sz="1000"/>
            </a:br>
            <a:r>
              <a:rPr lang="it" sz="1000"/>
              <a:t>(2) In this case the facial recognition is achieved. The distance, infact, is less or equal to threshold value and that point out that the subject has been recognized.</a:t>
            </a:r>
            <a:br>
              <a:rPr lang="it" sz="1000"/>
            </a:br>
            <a:r>
              <a:rPr lang="it" sz="1000"/>
              <a:t>Let's analyze the code:</a:t>
            </a:r>
            <a:endParaRPr sz="10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pic>
        <p:nvPicPr>
          <p:cNvPr id="237" name="Google Shape;237;p40"/>
          <p:cNvPicPr preferRelativeResize="0"/>
          <p:nvPr/>
        </p:nvPicPr>
        <p:blipFill>
          <a:blip r:embed="rId3">
            <a:alphaModFix/>
          </a:blip>
          <a:stretch>
            <a:fillRect/>
          </a:stretch>
        </p:blipFill>
        <p:spPr>
          <a:xfrm>
            <a:off x="39150" y="0"/>
            <a:ext cx="4234400" cy="5143501"/>
          </a:xfrm>
          <a:prstGeom prst="rect">
            <a:avLst/>
          </a:prstGeom>
          <a:noFill/>
          <a:ln>
            <a:noFill/>
          </a:ln>
        </p:spPr>
      </p:pic>
      <p:pic>
        <p:nvPicPr>
          <p:cNvPr id="238" name="Google Shape;238;p40"/>
          <p:cNvPicPr preferRelativeResize="0"/>
          <p:nvPr/>
        </p:nvPicPr>
        <p:blipFill>
          <a:blip r:embed="rId4">
            <a:alphaModFix/>
          </a:blip>
          <a:stretch>
            <a:fillRect/>
          </a:stretch>
        </p:blipFill>
        <p:spPr>
          <a:xfrm>
            <a:off x="4909600" y="0"/>
            <a:ext cx="4234400" cy="514349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pic>
        <p:nvPicPr>
          <p:cNvPr id="243" name="Google Shape;243;p41"/>
          <p:cNvPicPr preferRelativeResize="0"/>
          <p:nvPr/>
        </p:nvPicPr>
        <p:blipFill>
          <a:blip r:embed="rId3">
            <a:alphaModFix/>
          </a:blip>
          <a:stretch>
            <a:fillRect/>
          </a:stretch>
        </p:blipFill>
        <p:spPr>
          <a:xfrm>
            <a:off x="0" y="0"/>
            <a:ext cx="4184649" cy="5143501"/>
          </a:xfrm>
          <a:prstGeom prst="rect">
            <a:avLst/>
          </a:prstGeom>
          <a:noFill/>
          <a:ln>
            <a:noFill/>
          </a:ln>
        </p:spPr>
      </p:pic>
      <p:pic>
        <p:nvPicPr>
          <p:cNvPr id="244" name="Google Shape;244;p41"/>
          <p:cNvPicPr preferRelativeResize="0"/>
          <p:nvPr/>
        </p:nvPicPr>
        <p:blipFill>
          <a:blip r:embed="rId4">
            <a:alphaModFix/>
          </a:blip>
          <a:stretch>
            <a:fillRect/>
          </a:stretch>
        </p:blipFill>
        <p:spPr>
          <a:xfrm>
            <a:off x="4337050" y="129375"/>
            <a:ext cx="4819652" cy="2686813"/>
          </a:xfrm>
          <a:prstGeom prst="rect">
            <a:avLst/>
          </a:prstGeom>
          <a:noFill/>
          <a:ln>
            <a:noFill/>
          </a:ln>
        </p:spPr>
      </p:pic>
      <p:pic>
        <p:nvPicPr>
          <p:cNvPr id="245" name="Google Shape;245;p41"/>
          <p:cNvPicPr preferRelativeResize="0"/>
          <p:nvPr/>
        </p:nvPicPr>
        <p:blipFill>
          <a:blip r:embed="rId5">
            <a:alphaModFix/>
          </a:blip>
          <a:stretch>
            <a:fillRect/>
          </a:stretch>
        </p:blipFill>
        <p:spPr>
          <a:xfrm>
            <a:off x="4337050" y="3086100"/>
            <a:ext cx="4819651" cy="18605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 name="Shape 70"/>
        <p:cNvGrpSpPr/>
        <p:nvPr/>
      </p:nvGrpSpPr>
      <p:grpSpPr>
        <a:xfrm>
          <a:off x="0" y="0"/>
          <a:ext cx="0" cy="0"/>
          <a:chOff x="0" y="0"/>
          <a:chExt cx="0" cy="0"/>
        </a:xfrm>
      </p:grpSpPr>
      <p:sp>
        <p:nvSpPr>
          <p:cNvPr id="71" name="Google Shape;71;p15"/>
          <p:cNvSpPr txBox="1"/>
          <p:nvPr>
            <p:ph type="title"/>
          </p:nvPr>
        </p:nvSpPr>
        <p:spPr>
          <a:xfrm>
            <a:off x="265500" y="101351"/>
            <a:ext cx="4045200" cy="1539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it">
                <a:latin typeface="Merriweather"/>
                <a:ea typeface="Merriweather"/>
                <a:cs typeface="Merriweather"/>
                <a:sym typeface="Merriweather"/>
              </a:rPr>
              <a:t>Main Activity</a:t>
            </a:r>
            <a:endParaRPr b="1">
              <a:latin typeface="Merriweather"/>
              <a:ea typeface="Merriweather"/>
              <a:cs typeface="Merriweather"/>
              <a:sym typeface="Merriweather"/>
            </a:endParaRPr>
          </a:p>
        </p:txBody>
      </p:sp>
      <p:sp>
        <p:nvSpPr>
          <p:cNvPr id="72" name="Google Shape;72;p15"/>
          <p:cNvSpPr txBox="1"/>
          <p:nvPr>
            <p:ph idx="1" type="subTitle"/>
          </p:nvPr>
        </p:nvSpPr>
        <p:spPr>
          <a:xfrm>
            <a:off x="265500" y="1542881"/>
            <a:ext cx="4045200" cy="31920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600"/>
              </a:spcAft>
              <a:buClr>
                <a:schemeClr val="dk1"/>
              </a:buClr>
              <a:buSzPts val="1100"/>
              <a:buFont typeface="Arial"/>
              <a:buNone/>
            </a:pPr>
            <a:r>
              <a:rPr lang="it" sz="1900">
                <a:solidFill>
                  <a:srgbClr val="000000"/>
                </a:solidFill>
                <a:latin typeface="Merriweather"/>
                <a:ea typeface="Merriweather"/>
                <a:cs typeface="Merriweather"/>
                <a:sym typeface="Merriweather"/>
              </a:rPr>
              <a:t>To start, let's go to create a simple graphical interface for our app. It will be made by:</a:t>
            </a:r>
            <a:br>
              <a:rPr lang="it" sz="1900">
                <a:solidFill>
                  <a:srgbClr val="000000"/>
                </a:solidFill>
                <a:latin typeface="Merriweather"/>
                <a:ea typeface="Merriweather"/>
                <a:cs typeface="Merriweather"/>
                <a:sym typeface="Merriweather"/>
              </a:rPr>
            </a:br>
            <a:r>
              <a:rPr lang="it" sz="1900">
                <a:solidFill>
                  <a:srgbClr val="000000"/>
                </a:solidFill>
                <a:latin typeface="Merriweather"/>
                <a:ea typeface="Merriweather"/>
                <a:cs typeface="Merriweather"/>
                <a:sym typeface="Merriweather"/>
              </a:rPr>
              <a:t>A button to create the database</a:t>
            </a:r>
            <a:br>
              <a:rPr lang="it" sz="1900">
                <a:solidFill>
                  <a:srgbClr val="000000"/>
                </a:solidFill>
                <a:latin typeface="Merriweather"/>
                <a:ea typeface="Merriweather"/>
                <a:cs typeface="Merriweather"/>
                <a:sym typeface="Merriweather"/>
              </a:rPr>
            </a:br>
            <a:r>
              <a:rPr lang="it" sz="1900">
                <a:solidFill>
                  <a:srgbClr val="000000"/>
                </a:solidFill>
                <a:latin typeface="Merriweather"/>
                <a:ea typeface="Merriweather"/>
                <a:cs typeface="Merriweather"/>
                <a:sym typeface="Merriweather"/>
              </a:rPr>
              <a:t>A button to compute the eigenfaces</a:t>
            </a:r>
            <a:br>
              <a:rPr lang="it" sz="1900">
                <a:solidFill>
                  <a:srgbClr val="000000"/>
                </a:solidFill>
                <a:latin typeface="Merriweather"/>
                <a:ea typeface="Merriweather"/>
                <a:cs typeface="Merriweather"/>
                <a:sym typeface="Merriweather"/>
              </a:rPr>
            </a:br>
            <a:r>
              <a:rPr lang="it" sz="1900">
                <a:solidFill>
                  <a:srgbClr val="000000"/>
                </a:solidFill>
                <a:latin typeface="Merriweather"/>
                <a:ea typeface="Merriweather"/>
                <a:cs typeface="Merriweather"/>
                <a:sym typeface="Merriweather"/>
              </a:rPr>
              <a:t>A button to take a picture with the database set</a:t>
            </a:r>
            <a:br>
              <a:rPr lang="it" sz="1900">
                <a:solidFill>
                  <a:srgbClr val="000000"/>
                </a:solidFill>
                <a:latin typeface="Merriweather"/>
                <a:ea typeface="Merriweather"/>
                <a:cs typeface="Merriweather"/>
                <a:sym typeface="Merriweather"/>
              </a:rPr>
            </a:br>
            <a:r>
              <a:rPr lang="it" sz="1900">
                <a:solidFill>
                  <a:srgbClr val="000000"/>
                </a:solidFill>
                <a:latin typeface="Merriweather"/>
                <a:ea typeface="Merriweather"/>
                <a:cs typeface="Merriweather"/>
                <a:sym typeface="Merriweather"/>
              </a:rPr>
              <a:t>A button to compare the taken picture with the database set</a:t>
            </a:r>
            <a:endParaRPr sz="1900">
              <a:solidFill>
                <a:srgbClr val="000000"/>
              </a:solidFill>
              <a:latin typeface="Merriweather"/>
              <a:ea typeface="Merriweather"/>
              <a:cs typeface="Merriweather"/>
              <a:sym typeface="Merriweather"/>
            </a:endParaRPr>
          </a:p>
        </p:txBody>
      </p:sp>
      <p:pic>
        <p:nvPicPr>
          <p:cNvPr id="73" name="Google Shape;73;p15"/>
          <p:cNvPicPr preferRelativeResize="0"/>
          <p:nvPr/>
        </p:nvPicPr>
        <p:blipFill>
          <a:blip r:embed="rId3">
            <a:alphaModFix/>
          </a:blip>
          <a:stretch>
            <a:fillRect/>
          </a:stretch>
        </p:blipFill>
        <p:spPr>
          <a:xfrm>
            <a:off x="4552950" y="0"/>
            <a:ext cx="4591051" cy="5143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 name="Shape 77"/>
        <p:cNvGrpSpPr/>
        <p:nvPr/>
      </p:nvGrpSpPr>
      <p:grpSpPr>
        <a:xfrm>
          <a:off x="0" y="0"/>
          <a:ext cx="0" cy="0"/>
          <a:chOff x="0" y="0"/>
          <a:chExt cx="0" cy="0"/>
        </a:xfrm>
      </p:grpSpPr>
      <p:sp>
        <p:nvSpPr>
          <p:cNvPr id="78" name="Google Shape;78;p16"/>
          <p:cNvSpPr txBox="1"/>
          <p:nvPr>
            <p:ph type="title"/>
          </p:nvPr>
        </p:nvSpPr>
        <p:spPr>
          <a:xfrm>
            <a:off x="6240800" y="0"/>
            <a:ext cx="2903100" cy="3434700"/>
          </a:xfrm>
          <a:prstGeom prst="rect">
            <a:avLst/>
          </a:prstGeom>
        </p:spPr>
        <p:txBody>
          <a:bodyPr anchorCtr="0" anchor="b" bIns="91425" lIns="91425" spcFirstLastPara="1" rIns="91425" wrap="square" tIns="91425">
            <a:noAutofit/>
          </a:bodyPr>
          <a:lstStyle/>
          <a:p>
            <a:pPr indent="0" lvl="0" marL="434249" rtl="0" algn="l">
              <a:spcBef>
                <a:spcPts val="0"/>
              </a:spcBef>
              <a:spcAft>
                <a:spcPts val="0"/>
              </a:spcAft>
              <a:buNone/>
            </a:pPr>
            <a:r>
              <a:rPr lang="it" sz="3600">
                <a:latin typeface="Merriweather"/>
                <a:ea typeface="Merriweather"/>
                <a:cs typeface="Merriweather"/>
                <a:sym typeface="Merriweather"/>
              </a:rPr>
              <a:t>How the app interface looks like</a:t>
            </a:r>
            <a:endParaRPr sz="3600">
              <a:latin typeface="Merriweather"/>
              <a:ea typeface="Merriweather"/>
              <a:cs typeface="Merriweather"/>
              <a:sym typeface="Merriweather"/>
            </a:endParaRPr>
          </a:p>
        </p:txBody>
      </p:sp>
      <p:pic>
        <p:nvPicPr>
          <p:cNvPr id="79" name="Google Shape;79;p16"/>
          <p:cNvPicPr preferRelativeResize="0"/>
          <p:nvPr/>
        </p:nvPicPr>
        <p:blipFill>
          <a:blip r:embed="rId3">
            <a:alphaModFix/>
          </a:blip>
          <a:stretch>
            <a:fillRect/>
          </a:stretch>
        </p:blipFill>
        <p:spPr>
          <a:xfrm>
            <a:off x="12" y="-8"/>
            <a:ext cx="6240780" cy="5143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Google Shape;84;p17"/>
          <p:cNvSpPr txBox="1"/>
          <p:nvPr>
            <p:ph idx="1" type="body"/>
          </p:nvPr>
        </p:nvSpPr>
        <p:spPr>
          <a:xfrm>
            <a:off x="311700" y="3842700"/>
            <a:ext cx="8520600" cy="13008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it" sz="1700">
                <a:latin typeface="Merriweather"/>
                <a:ea typeface="Merriweather"/>
                <a:cs typeface="Merriweather"/>
                <a:sym typeface="Merriweather"/>
              </a:rPr>
              <a:t>Then we need to link all the created buttons in the Main Activity of our app in order to be able to use them.Two methods are defined: one to initialize the elements of our interface, the other one to initialize the listeners of each button. Then, the two methods are called inside the onCreate.</a:t>
            </a:r>
            <a:endParaRPr sz="1700">
              <a:latin typeface="Merriweather"/>
              <a:ea typeface="Merriweather"/>
              <a:cs typeface="Merriweather"/>
              <a:sym typeface="Merriweather"/>
            </a:endParaRPr>
          </a:p>
        </p:txBody>
      </p:sp>
      <p:pic>
        <p:nvPicPr>
          <p:cNvPr id="85" name="Google Shape;85;p17"/>
          <p:cNvPicPr preferRelativeResize="0"/>
          <p:nvPr/>
        </p:nvPicPr>
        <p:blipFill>
          <a:blip r:embed="rId3">
            <a:alphaModFix/>
          </a:blip>
          <a:stretch>
            <a:fillRect/>
          </a:stretch>
        </p:blipFill>
        <p:spPr>
          <a:xfrm>
            <a:off x="0" y="0"/>
            <a:ext cx="4505201" cy="3842700"/>
          </a:xfrm>
          <a:prstGeom prst="rect">
            <a:avLst/>
          </a:prstGeom>
          <a:noFill/>
          <a:ln>
            <a:noFill/>
          </a:ln>
        </p:spPr>
      </p:pic>
      <p:pic>
        <p:nvPicPr>
          <p:cNvPr id="86" name="Google Shape;86;p17"/>
          <p:cNvPicPr preferRelativeResize="0"/>
          <p:nvPr/>
        </p:nvPicPr>
        <p:blipFill>
          <a:blip r:embed="rId4">
            <a:alphaModFix/>
          </a:blip>
          <a:stretch>
            <a:fillRect/>
          </a:stretch>
        </p:blipFill>
        <p:spPr>
          <a:xfrm>
            <a:off x="4724400" y="0"/>
            <a:ext cx="4419600" cy="3842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Google Shape;91;p18"/>
          <p:cNvSpPr txBox="1"/>
          <p:nvPr>
            <p:ph type="title"/>
          </p:nvPr>
        </p:nvSpPr>
        <p:spPr>
          <a:xfrm>
            <a:off x="173494" y="-457205"/>
            <a:ext cx="4045200" cy="133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it" sz="4100">
                <a:latin typeface="Merriweather"/>
                <a:ea typeface="Merriweather"/>
                <a:cs typeface="Merriweather"/>
                <a:sym typeface="Merriweather"/>
              </a:rPr>
              <a:t>Database Class</a:t>
            </a:r>
            <a:endParaRPr b="1" sz="4100">
              <a:latin typeface="Merriweather"/>
              <a:ea typeface="Merriweather"/>
              <a:cs typeface="Merriweather"/>
              <a:sym typeface="Merriweather"/>
            </a:endParaRPr>
          </a:p>
        </p:txBody>
      </p:sp>
      <p:sp>
        <p:nvSpPr>
          <p:cNvPr id="92" name="Google Shape;92;p18"/>
          <p:cNvSpPr txBox="1"/>
          <p:nvPr>
            <p:ph idx="1" type="subTitle"/>
          </p:nvPr>
        </p:nvSpPr>
        <p:spPr>
          <a:xfrm>
            <a:off x="173500" y="875999"/>
            <a:ext cx="4045200" cy="3810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1700">
                <a:latin typeface="Merriweather"/>
                <a:ea typeface="Merriweather"/>
                <a:cs typeface="Merriweather"/>
                <a:sym typeface="Merriweather"/>
              </a:rPr>
              <a:t>For reasons of simplifications we are going to assume that the database is just a folder with a given set of color images of any dimension not bigger than 2 MB (simply for a speed time reason, especially on big databases). It's noticeable also that in a database there can be more than one face of a same person; each image should have the same light exposition and each face should be aligned. In our example we are going to take as database set 20 images made of 4 people in 5 different position.</a:t>
            </a:r>
            <a:endParaRPr sz="1700">
              <a:latin typeface="Merriweather"/>
              <a:ea typeface="Merriweather"/>
              <a:cs typeface="Merriweather"/>
              <a:sym typeface="Merriweather"/>
            </a:endParaRPr>
          </a:p>
        </p:txBody>
      </p:sp>
      <p:sp>
        <p:nvSpPr>
          <p:cNvPr id="93" name="Google Shape;93;p18"/>
          <p:cNvSpPr txBox="1"/>
          <p:nvPr>
            <p:ph idx="2" type="body"/>
          </p:nvPr>
        </p:nvSpPr>
        <p:spPr>
          <a:xfrm>
            <a:off x="4939500" y="3854460"/>
            <a:ext cx="3837000" cy="961200"/>
          </a:xfrm>
          <a:prstGeom prst="rect">
            <a:avLst/>
          </a:prstGeom>
        </p:spPr>
        <p:txBody>
          <a:bodyPr anchorCtr="0" anchor="ctr" bIns="91425" lIns="91425" spcFirstLastPara="1" rIns="91425" wrap="square" tIns="91425">
            <a:noAutofit/>
          </a:bodyPr>
          <a:lstStyle/>
          <a:p>
            <a:pPr indent="0" lvl="0" marL="0" rtl="0" algn="ctr">
              <a:spcBef>
                <a:spcPts val="0"/>
              </a:spcBef>
              <a:spcAft>
                <a:spcPts val="1600"/>
              </a:spcAft>
              <a:buNone/>
            </a:pPr>
            <a:r>
              <a:rPr b="1" lang="it" sz="1900">
                <a:latin typeface="Merriweather"/>
                <a:ea typeface="Merriweather"/>
                <a:cs typeface="Merriweather"/>
                <a:sym typeface="Merriweather"/>
              </a:rPr>
              <a:t>Example Of Starting Database</a:t>
            </a:r>
            <a:endParaRPr b="1" sz="1900">
              <a:latin typeface="Merriweather"/>
              <a:ea typeface="Merriweather"/>
              <a:cs typeface="Merriweather"/>
              <a:sym typeface="Merriweather"/>
            </a:endParaRPr>
          </a:p>
        </p:txBody>
      </p:sp>
      <p:pic>
        <p:nvPicPr>
          <p:cNvPr id="94" name="Google Shape;94;p18"/>
          <p:cNvPicPr preferRelativeResize="0"/>
          <p:nvPr/>
        </p:nvPicPr>
        <p:blipFill>
          <a:blip r:embed="rId3">
            <a:alphaModFix/>
          </a:blip>
          <a:stretch>
            <a:fillRect/>
          </a:stretch>
        </p:blipFill>
        <p:spPr>
          <a:xfrm>
            <a:off x="4755750" y="124996"/>
            <a:ext cx="4204500" cy="355253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24500" y="-80034"/>
            <a:ext cx="8719500" cy="4890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it" sz="3500">
                <a:latin typeface="Merriweather"/>
                <a:ea typeface="Merriweather"/>
                <a:cs typeface="Merriweather"/>
                <a:sym typeface="Merriweather"/>
              </a:rPr>
              <a:t>In order to go through the next phases of the project we need to resize the images: we have chosen 256 x 256 pixels as default dimension. We also need to turn them into grayscale to reduce the computational cost of the implementation and compress as '.png' filetype. Let's go into the code:</a:t>
            </a:r>
            <a:endParaRPr sz="3500">
              <a:latin typeface="Merriweather"/>
              <a:ea typeface="Merriweather"/>
              <a:cs typeface="Merriweather"/>
              <a:sym typeface="Merriweath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Google Shape;104;p20"/>
          <p:cNvSpPr txBox="1"/>
          <p:nvPr>
            <p:ph type="title"/>
          </p:nvPr>
        </p:nvSpPr>
        <p:spPr>
          <a:xfrm>
            <a:off x="311700" y="90025"/>
            <a:ext cx="2808000" cy="131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it" sz="1700">
                <a:solidFill>
                  <a:schemeClr val="lt2"/>
                </a:solidFill>
                <a:latin typeface="Merriweather"/>
                <a:ea typeface="Merriweather"/>
                <a:cs typeface="Merriweather"/>
                <a:sym typeface="Merriweather"/>
              </a:rPr>
              <a:t>We created a public Database class made with some different methods, let's look at them in detail:</a:t>
            </a:r>
            <a:endParaRPr b="1" sz="1700">
              <a:solidFill>
                <a:schemeClr val="lt2"/>
              </a:solidFill>
              <a:latin typeface="Merriweather"/>
              <a:ea typeface="Merriweather"/>
              <a:cs typeface="Merriweather"/>
              <a:sym typeface="Merriweather"/>
            </a:endParaRPr>
          </a:p>
        </p:txBody>
      </p:sp>
      <p:sp>
        <p:nvSpPr>
          <p:cNvPr id="105" name="Google Shape;105;p20"/>
          <p:cNvSpPr txBox="1"/>
          <p:nvPr>
            <p:ph idx="1" type="body"/>
          </p:nvPr>
        </p:nvSpPr>
        <p:spPr>
          <a:xfrm>
            <a:off x="311700" y="1401325"/>
            <a:ext cx="2808000" cy="3167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latin typeface="Merriweather"/>
                <a:ea typeface="Merriweather"/>
                <a:cs typeface="Merriweather"/>
                <a:sym typeface="Merriweather"/>
              </a:rPr>
              <a:t>getImage -&gt; this method takes in input a file path and return ,if it is possible (see the try and catch block), the decoded file as a Bitmap</a:t>
            </a:r>
            <a:endParaRPr>
              <a:latin typeface="Merriweather"/>
              <a:ea typeface="Merriweather"/>
              <a:cs typeface="Merriweather"/>
              <a:sym typeface="Merriweather"/>
            </a:endParaRPr>
          </a:p>
          <a:p>
            <a:pPr indent="0" lvl="0" marL="0" rtl="0" algn="l">
              <a:spcBef>
                <a:spcPts val="1600"/>
              </a:spcBef>
              <a:spcAft>
                <a:spcPts val="0"/>
              </a:spcAft>
              <a:buNone/>
            </a:pPr>
            <a:r>
              <a:rPr lang="it">
                <a:latin typeface="Merriweather"/>
                <a:ea typeface="Merriweather"/>
                <a:cs typeface="Merriweather"/>
                <a:sym typeface="Merriweather"/>
              </a:rPr>
              <a:t>getSaveImagedPath -&gt; this method just gives us the path of the last saved image as a string</a:t>
            </a:r>
            <a:endParaRPr>
              <a:latin typeface="Merriweather"/>
              <a:ea typeface="Merriweather"/>
              <a:cs typeface="Merriweather"/>
              <a:sym typeface="Merriweather"/>
            </a:endParaRPr>
          </a:p>
          <a:p>
            <a:pPr indent="0" lvl="0" marL="0" rtl="0" algn="l">
              <a:spcBef>
                <a:spcPts val="1600"/>
              </a:spcBef>
              <a:spcAft>
                <a:spcPts val="1600"/>
              </a:spcAft>
              <a:buNone/>
            </a:pPr>
            <a:r>
              <a:rPr lang="it">
                <a:latin typeface="Merriweather"/>
                <a:ea typeface="Merriweather"/>
                <a:cs typeface="Merriweather"/>
                <a:sym typeface="Merriweather"/>
              </a:rPr>
              <a:t>putImageWithFullPath -&gt; this method take in input the path where you want to save the '.png' image and a Bitmap filetype; using the saveBitmap method, it save the image in the chosen path</a:t>
            </a:r>
            <a:endParaRPr>
              <a:latin typeface="Merriweather"/>
              <a:ea typeface="Merriweather"/>
              <a:cs typeface="Merriweather"/>
              <a:sym typeface="Merriweather"/>
            </a:endParaRPr>
          </a:p>
        </p:txBody>
      </p:sp>
      <p:pic>
        <p:nvPicPr>
          <p:cNvPr id="106" name="Google Shape;106;p20"/>
          <p:cNvPicPr preferRelativeResize="0"/>
          <p:nvPr/>
        </p:nvPicPr>
        <p:blipFill>
          <a:blip r:embed="rId3">
            <a:alphaModFix/>
          </a:blip>
          <a:stretch>
            <a:fillRect/>
          </a:stretch>
        </p:blipFill>
        <p:spPr>
          <a:xfrm>
            <a:off x="3208600" y="457200"/>
            <a:ext cx="5719499" cy="446121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idx="1" type="body"/>
          </p:nvPr>
        </p:nvSpPr>
        <p:spPr>
          <a:xfrm>
            <a:off x="292900" y="0"/>
            <a:ext cx="2808000" cy="542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100">
                <a:latin typeface="Merriweather"/>
                <a:ea typeface="Merriweather"/>
                <a:cs typeface="Merriweather"/>
                <a:sym typeface="Merriweather"/>
              </a:rPr>
              <a:t>setupFullPath -&gt; this method is used to create our database grayscale folder; if the path is successfully created it is returned as a string.</a:t>
            </a:r>
            <a:endParaRPr sz="1100">
              <a:latin typeface="Merriweather"/>
              <a:ea typeface="Merriweather"/>
              <a:cs typeface="Merriweather"/>
              <a:sym typeface="Merriweather"/>
            </a:endParaRPr>
          </a:p>
          <a:p>
            <a:pPr indent="0" lvl="0" marL="0" rtl="0" algn="l">
              <a:spcBef>
                <a:spcPts val="1600"/>
              </a:spcBef>
              <a:spcAft>
                <a:spcPts val="0"/>
              </a:spcAft>
              <a:buNone/>
            </a:pPr>
            <a:r>
              <a:rPr lang="it" sz="1100">
                <a:latin typeface="Merriweather"/>
                <a:ea typeface="Merriweather"/>
                <a:cs typeface="Merriweather"/>
                <a:sym typeface="Merriweather"/>
              </a:rPr>
              <a:t>setupFullPathTraining -&gt; this method is used to create our eigenfaces folder; if the path is successfully created it is returned as a string.</a:t>
            </a:r>
            <a:endParaRPr sz="1100">
              <a:latin typeface="Merriweather"/>
              <a:ea typeface="Merriweather"/>
              <a:cs typeface="Merriweather"/>
              <a:sym typeface="Merriweather"/>
            </a:endParaRPr>
          </a:p>
          <a:p>
            <a:pPr indent="0" lvl="0" marL="0" rtl="0" algn="l">
              <a:spcBef>
                <a:spcPts val="1600"/>
              </a:spcBef>
              <a:spcAft>
                <a:spcPts val="0"/>
              </a:spcAft>
              <a:buNone/>
            </a:pPr>
            <a:r>
              <a:rPr lang="it" sz="1100">
                <a:latin typeface="Merriweather"/>
                <a:ea typeface="Merriweather"/>
                <a:cs typeface="Merriweather"/>
                <a:sym typeface="Merriweather"/>
              </a:rPr>
              <a:t>isExternalStorageWritable -&gt; this method is boolean, it check if external storage is writable or not</a:t>
            </a:r>
            <a:endParaRPr sz="1100">
              <a:latin typeface="Merriweather"/>
              <a:ea typeface="Merriweather"/>
              <a:cs typeface="Merriweather"/>
              <a:sym typeface="Merriweather"/>
            </a:endParaRPr>
          </a:p>
          <a:p>
            <a:pPr indent="0" lvl="0" marL="0" rtl="0" algn="l">
              <a:spcBef>
                <a:spcPts val="1600"/>
              </a:spcBef>
              <a:spcAft>
                <a:spcPts val="0"/>
              </a:spcAft>
              <a:buNone/>
            </a:pPr>
            <a:r>
              <a:rPr lang="it" sz="1100">
                <a:latin typeface="Merriweather"/>
                <a:ea typeface="Merriweather"/>
                <a:cs typeface="Merriweather"/>
                <a:sym typeface="Merriweather"/>
              </a:rPr>
              <a:t>isExternalStorageReadable -&gt; this method is boolean, it check if external storage is readable or not</a:t>
            </a:r>
            <a:endParaRPr sz="1100">
              <a:latin typeface="Merriweather"/>
              <a:ea typeface="Merriweather"/>
              <a:cs typeface="Merriweather"/>
              <a:sym typeface="Merriweather"/>
            </a:endParaRPr>
          </a:p>
          <a:p>
            <a:pPr indent="0" lvl="0" marL="0" rtl="0" algn="l">
              <a:spcBef>
                <a:spcPts val="1600"/>
              </a:spcBef>
              <a:spcAft>
                <a:spcPts val="1600"/>
              </a:spcAft>
              <a:buNone/>
            </a:pPr>
            <a:r>
              <a:rPr lang="it" sz="1100">
                <a:latin typeface="Merriweather"/>
                <a:ea typeface="Merriweather"/>
                <a:cs typeface="Merriweather"/>
                <a:sym typeface="Merriweather"/>
              </a:rPr>
              <a:t>saveBitmap -&gt; this method is boolean, it save the Bitmap as a '.png' file at the given input path. It return true only if the file is created, the bitmap compression in '.png' is made and the stream is successfully closed.</a:t>
            </a:r>
            <a:endParaRPr sz="1100">
              <a:latin typeface="Merriweather"/>
              <a:ea typeface="Merriweather"/>
              <a:cs typeface="Merriweather"/>
              <a:sym typeface="Merriweather"/>
            </a:endParaRPr>
          </a:p>
        </p:txBody>
      </p:sp>
      <p:pic>
        <p:nvPicPr>
          <p:cNvPr id="112" name="Google Shape;112;p21"/>
          <p:cNvPicPr preferRelativeResize="0"/>
          <p:nvPr/>
        </p:nvPicPr>
        <p:blipFill rotWithShape="1">
          <a:blip r:embed="rId3">
            <a:alphaModFix/>
          </a:blip>
          <a:srcRect b="0" l="2362" r="2362" t="0"/>
          <a:stretch/>
        </p:blipFill>
        <p:spPr>
          <a:xfrm>
            <a:off x="4423075" y="0"/>
            <a:ext cx="4339551" cy="51434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